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74" r:id="rId5"/>
    <p:sldId id="258" r:id="rId6"/>
    <p:sldId id="259" r:id="rId7"/>
    <p:sldId id="288" r:id="rId8"/>
    <p:sldId id="289" r:id="rId9"/>
    <p:sldId id="309" r:id="rId10"/>
    <p:sldId id="262" r:id="rId11"/>
    <p:sldId id="275" r:id="rId12"/>
    <p:sldId id="276" r:id="rId13"/>
    <p:sldId id="277" r:id="rId14"/>
    <p:sldId id="278" r:id="rId15"/>
    <p:sldId id="279" r:id="rId16"/>
    <p:sldId id="280" r:id="rId17"/>
    <p:sldId id="281" r:id="rId18"/>
    <p:sldId id="282" r:id="rId19"/>
    <p:sldId id="283" r:id="rId20"/>
    <p:sldId id="308" r:id="rId21"/>
    <p:sldId id="284" r:id="rId22"/>
    <p:sldId id="306" r:id="rId23"/>
    <p:sldId id="307" r:id="rId24"/>
    <p:sldId id="285" r:id="rId25"/>
    <p:sldId id="286" r:id="rId26"/>
    <p:sldId id="287" r:id="rId27"/>
    <p:sldId id="265" r:id="rId28"/>
    <p:sldId id="27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33"/>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6D22F896-40B5-4ADD-8801-0D06FADFA09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8575" y="260836"/>
            <a:ext cx="8059782" cy="1501805"/>
          </a:xfrm>
        </p:spPr>
        <p:txBody>
          <a:bodyPr>
            <a:noAutofit/>
          </a:bodyPr>
          <a:lstStyle/>
          <a:p>
            <a:pPr algn="ctr"/>
            <a:r>
              <a:rPr lang="en-US" sz="16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Visveswaraya Technological University</a:t>
            </a:r>
            <a:br>
              <a:rPr lang="en-US" sz="16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br>
            <a:r>
              <a:rPr lang="en-US" sz="16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SRI </a:t>
            </a:r>
            <a: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VENKATESHWARA COLLEGE OF </a:t>
            </a:r>
            <a:r>
              <a:rPr lang="en-US" sz="16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ENGINEERING</a:t>
            </a:r>
            <a:br>
              <a:rPr lang="en-US" sz="1600" dirty="0">
                <a:solidFill>
                  <a:schemeClr val="tx1"/>
                </a:solidFill>
                <a:latin typeface="Times New Roman" panose="02020603050405020304" pitchFamily="18" charset="0"/>
                <a:cs typeface="Times New Roman" panose="02020603050405020304" pitchFamily="18" charset="0"/>
              </a:rPr>
            </a:br>
            <a:r>
              <a:rPr lang="en-US" sz="1600" b="1" cap="none"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NH7</a:t>
            </a:r>
            <a:r>
              <a:rPr lang="en-US" sz="1600" b="1"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cap="none"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Vidyanagar</a:t>
            </a:r>
            <a:r>
              <a:rPr lang="en-US" sz="1600" b="1"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b="1" cap="none"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Kempegowda </a:t>
            </a:r>
            <a:r>
              <a:rPr lang="en-US" sz="1600" b="1"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International Airport</a:t>
            </a:r>
            <a:br>
              <a:rPr lang="en-IN" sz="1600" cap="none" dirty="0">
                <a:solidFill>
                  <a:schemeClr val="tx1"/>
                </a:solidFill>
                <a:latin typeface="Times New Roman" panose="02020603050405020304" pitchFamily="18" charset="0"/>
                <a:cs typeface="Times New Roman" panose="02020603050405020304" pitchFamily="18" charset="0"/>
              </a:rPr>
            </a:br>
            <a:r>
              <a:rPr lang="en-US" sz="1600" b="1"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Road, Bengaluru -562157</a:t>
            </a:r>
            <a:br>
              <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br>
            <a:r>
              <a:rPr lang="en-US" sz="1600" b="1" dirty="0">
                <a:solidFill>
                  <a:schemeClr val="tx1"/>
                </a:solidFill>
                <a:latin typeface="Times New Roman" panose="02020603050405020304" pitchFamily="18" charset="0"/>
                <a:cs typeface="Times New Roman" panose="02020603050405020304" pitchFamily="18" charset="0"/>
              </a:rPr>
              <a:t>DEPARTMENT OF ELECTRONICS &amp; COMMUNICATION ENGINEERING    </a:t>
            </a:r>
            <a:br>
              <a:rPr lang="en-US" sz="1600" b="1" dirty="0">
                <a:solidFill>
                  <a:schemeClr val="tx1"/>
                </a:solidFill>
                <a:latin typeface="Times New Roman" panose="02020603050405020304" pitchFamily="18" charset="0"/>
                <a:cs typeface="Times New Roman" panose="02020603050405020304" pitchFamily="18" charset="0"/>
              </a:rPr>
            </a:br>
            <a:r>
              <a:rPr lang="en-US" sz="1600" b="1" dirty="0">
                <a:solidFill>
                  <a:schemeClr val="tx1"/>
                </a:solidFill>
                <a:latin typeface="Times New Roman" panose="02020603050405020304" pitchFamily="18" charset="0"/>
                <a:cs typeface="Times New Roman" panose="02020603050405020304" pitchFamily="18" charset="0"/>
              </a:rPr>
              <a:t>(</a:t>
            </a:r>
            <a:r>
              <a:rPr lang="en-US" sz="1600" b="1" cap="none" dirty="0">
                <a:solidFill>
                  <a:schemeClr val="tx1"/>
                </a:solidFill>
                <a:latin typeface="Times New Roman" panose="02020603050405020304" pitchFamily="18" charset="0"/>
                <a:cs typeface="Times New Roman" panose="02020603050405020304" pitchFamily="18" charset="0"/>
              </a:rPr>
              <a:t>Accredited By </a:t>
            </a:r>
            <a:r>
              <a:rPr lang="en-US" sz="1600" b="1" dirty="0">
                <a:solidFill>
                  <a:schemeClr val="tx1"/>
                </a:solidFill>
                <a:latin typeface="Times New Roman" panose="02020603050405020304" pitchFamily="18" charset="0"/>
                <a:cs typeface="Times New Roman" panose="02020603050405020304" pitchFamily="18" charset="0"/>
              </a:rPr>
              <a:t>NBA)</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95115" y="3147725"/>
            <a:ext cx="8791575" cy="3553097"/>
          </a:xfrm>
        </p:spPr>
        <p:txBody>
          <a:bodyPr>
            <a:normAutofit/>
          </a:bodyPr>
          <a:lstStyle/>
          <a:p>
            <a:r>
              <a:rPr lang="en-US" cap="none" dirty="0" smtClean="0">
                <a:latin typeface="Times New Roman" panose="02020603050405020304" pitchFamily="18" charset="0"/>
                <a:cs typeface="Times New Roman" panose="02020603050405020304" pitchFamily="18" charset="0"/>
              </a:rPr>
              <a:t>                                            </a:t>
            </a:r>
            <a:r>
              <a:rPr lang="en-US" cap="none" dirty="0" smtClean="0">
                <a:solidFill>
                  <a:schemeClr val="bg1"/>
                </a:solidFill>
                <a:latin typeface="Times New Roman" panose="02020603050405020304" pitchFamily="18" charset="0"/>
                <a:cs typeface="Times New Roman" panose="02020603050405020304" pitchFamily="18" charset="0"/>
              </a:rPr>
              <a:t>Presented by</a:t>
            </a:r>
            <a:endParaRPr lang="en-US" cap="none" dirty="0" smtClean="0">
              <a:solidFill>
                <a:schemeClr val="bg1"/>
              </a:solidFill>
              <a:latin typeface="Times New Roman" panose="02020603050405020304" pitchFamily="18" charset="0"/>
              <a:cs typeface="Times New Roman" panose="02020603050405020304" pitchFamily="18" charset="0"/>
            </a:endParaRPr>
          </a:p>
          <a:p>
            <a:pPr algn="ctr"/>
            <a:r>
              <a:rPr lang="en-US" cap="none" dirty="0">
                <a:solidFill>
                  <a:schemeClr val="tx1"/>
                </a:solidFill>
                <a:latin typeface="Times New Roman" panose="02020603050405020304" pitchFamily="18" charset="0"/>
                <a:cs typeface="Times New Roman" panose="02020603050405020304" pitchFamily="18" charset="0"/>
              </a:rPr>
              <a:t> </a:t>
            </a:r>
            <a:r>
              <a:rPr lang="en-US" cap="none" dirty="0" smtClean="0">
                <a:solidFill>
                  <a:schemeClr val="tx1"/>
                </a:solidFill>
                <a:latin typeface="Times New Roman" panose="02020603050405020304" pitchFamily="18" charset="0"/>
                <a:cs typeface="Times New Roman" panose="02020603050405020304" pitchFamily="18" charset="0"/>
              </a:rPr>
              <a:t>     </a:t>
            </a:r>
            <a:r>
              <a:rPr lang="en-US" sz="2400" b="1" cap="none" dirty="0" smtClean="0">
                <a:solidFill>
                  <a:schemeClr val="tx1"/>
                </a:solidFill>
                <a:latin typeface="Times New Roman" panose="02020603050405020304" pitchFamily="18" charset="0"/>
                <a:cs typeface="Times New Roman" panose="02020603050405020304" pitchFamily="18" charset="0"/>
              </a:rPr>
              <a:t>NAVYASHREE H A(1VE16EC066)</a:t>
            </a:r>
            <a:endParaRPr lang="en-US" sz="2400" b="1" cap="none" dirty="0" smtClean="0">
              <a:solidFill>
                <a:schemeClr val="tx1"/>
              </a:solidFill>
              <a:latin typeface="Times New Roman" panose="02020603050405020304" pitchFamily="18" charset="0"/>
              <a:cs typeface="Times New Roman" panose="02020603050405020304" pitchFamily="18" charset="0"/>
            </a:endParaRPr>
          </a:p>
          <a:p>
            <a:pPr algn="ctr"/>
            <a:r>
              <a:rPr lang="en-US" sz="1800" cap="none" dirty="0" smtClean="0">
                <a:solidFill>
                  <a:schemeClr val="tx1"/>
                </a:solidFill>
                <a:latin typeface="Times New Roman" panose="02020603050405020304" pitchFamily="18" charset="0"/>
                <a:cs typeface="Times New Roman" panose="02020603050405020304" pitchFamily="18" charset="0"/>
              </a:rPr>
              <a:t>Under the Guidance</a:t>
            </a:r>
            <a:endParaRPr lang="en-US" sz="1800" cap="none" dirty="0" smtClean="0">
              <a:solidFill>
                <a:schemeClr val="tx1"/>
              </a:solidFill>
              <a:latin typeface="Times New Roman" panose="02020603050405020304" pitchFamily="18" charset="0"/>
              <a:cs typeface="Times New Roman" panose="02020603050405020304" pitchFamily="18" charset="0"/>
            </a:endParaRPr>
          </a:p>
          <a:p>
            <a:pPr algn="ctr"/>
            <a:r>
              <a:rPr lang="en-US" sz="1800" cap="none" dirty="0" smtClean="0">
                <a:solidFill>
                  <a:schemeClr val="tx1"/>
                </a:solidFill>
                <a:latin typeface="Times New Roman" panose="02020603050405020304" pitchFamily="18" charset="0"/>
                <a:cs typeface="Times New Roman" panose="02020603050405020304" pitchFamily="18" charset="0"/>
              </a:rPr>
              <a:t>Of</a:t>
            </a:r>
            <a:endParaRPr lang="en-US" sz="1800" cap="none" dirty="0" smtClean="0">
              <a:solidFill>
                <a:schemeClr val="tx1"/>
              </a:solidFill>
              <a:latin typeface="Times New Roman" panose="02020603050405020304" pitchFamily="18" charset="0"/>
              <a:cs typeface="Times New Roman" panose="02020603050405020304" pitchFamily="18" charset="0"/>
            </a:endParaRPr>
          </a:p>
          <a:p>
            <a:pPr algn="ct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a:t>
            </a:r>
            <a:r>
              <a:rPr lang="en-US" sz="2400" b="1" cap="none" dirty="0" smtClean="0">
                <a:solidFill>
                  <a:schemeClr val="tx1"/>
                </a:solidFill>
                <a:latin typeface="Times New Roman" panose="02020603050405020304" pitchFamily="18" charset="0"/>
                <a:cs typeface="Times New Roman" panose="02020603050405020304" pitchFamily="18" charset="0"/>
              </a:rPr>
              <a:t>Dr. PRAMOD M S</a:t>
            </a:r>
            <a:endParaRPr lang="en-US" sz="2400" b="1" cap="none" dirty="0" smtClean="0">
              <a:solidFill>
                <a:schemeClr val="tx1"/>
              </a:solidFill>
              <a:latin typeface="Times New Roman" panose="02020603050405020304" pitchFamily="18" charset="0"/>
              <a:cs typeface="Times New Roman" panose="02020603050405020304" pitchFamily="18" charset="0"/>
            </a:endParaRPr>
          </a:p>
          <a:p>
            <a:pPr algn="ctr"/>
            <a:r>
              <a:rPr lang="en-US" dirty="0">
                <a:solidFill>
                  <a:schemeClr val="tx1"/>
                </a:solidFill>
                <a:latin typeface="Times New Roman" panose="02020603050405020304" pitchFamily="18" charset="0"/>
                <a:cs typeface="Times New Roman" panose="02020603050405020304" pitchFamily="18" charset="0"/>
              </a:rPr>
              <a:t> </a:t>
            </a:r>
            <a:r>
              <a:rPr lang="en-US" sz="1800" cap="none" dirty="0" smtClean="0">
                <a:solidFill>
                  <a:schemeClr val="tx1"/>
                </a:solidFill>
                <a:latin typeface="Times New Roman" panose="02020603050405020304" pitchFamily="18" charset="0"/>
                <a:cs typeface="Times New Roman" panose="02020603050405020304" pitchFamily="18" charset="0"/>
              </a:rPr>
              <a:t>Associate Professor</a:t>
            </a:r>
            <a:endParaRPr lang="en-US" sz="1800" cap="none" dirty="0" smtClean="0">
              <a:solidFill>
                <a:schemeClr val="tx1"/>
              </a:solidFill>
              <a:latin typeface="Times New Roman" panose="02020603050405020304" pitchFamily="18" charset="0"/>
              <a:cs typeface="Times New Roman" panose="02020603050405020304" pitchFamily="18" charset="0"/>
            </a:endParaRPr>
          </a:p>
          <a:p>
            <a:pPr algn="ct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a:t>
            </a:r>
            <a:r>
              <a:rPr lang="en-US" sz="1800" cap="none" dirty="0" smtClean="0">
                <a:solidFill>
                  <a:schemeClr val="tx1"/>
                </a:solidFill>
                <a:latin typeface="Times New Roman" panose="02020603050405020304" pitchFamily="18" charset="0"/>
                <a:cs typeface="Times New Roman" panose="02020603050405020304" pitchFamily="18" charset="0"/>
              </a:rPr>
              <a:t>Dept. of E&amp;CE, SVCE, Bangalore</a:t>
            </a:r>
            <a:endParaRPr lang="en-US" sz="1800" cap="none" dirty="0" smtClean="0">
              <a:solidFill>
                <a:schemeClr val="tx1"/>
              </a:solidFill>
              <a:latin typeface="Times New Roman" panose="02020603050405020304" pitchFamily="18" charset="0"/>
              <a:cs typeface="Times New Roman" panose="02020603050405020304" pitchFamily="18" charset="0"/>
            </a:endParaRPr>
          </a:p>
          <a:p>
            <a:pPr algn="ctr"/>
            <a:r>
              <a:rPr lang="en-US" sz="1800" cap="none" dirty="0">
                <a:solidFill>
                  <a:schemeClr val="tx1"/>
                </a:solidFill>
                <a:latin typeface="Times New Roman" panose="02020603050405020304" pitchFamily="18" charset="0"/>
                <a:cs typeface="Times New Roman" panose="02020603050405020304" pitchFamily="18" charset="0"/>
              </a:rPr>
              <a:t> </a:t>
            </a:r>
            <a:r>
              <a:rPr lang="en-US" sz="1800" cap="none" dirty="0" smtClean="0">
                <a:solidFill>
                  <a:schemeClr val="tx1"/>
                </a:solidFill>
                <a:latin typeface="Times New Roman" panose="02020603050405020304" pitchFamily="18" charset="0"/>
                <a:cs typeface="Times New Roman" panose="02020603050405020304" pitchFamily="18" charset="0"/>
              </a:rPr>
              <a:t>For the AY : 2019-20</a:t>
            </a:r>
            <a:endParaRPr lang="en-US" sz="1800" cap="none" dirty="0" smtClean="0">
              <a:solidFill>
                <a:schemeClr val="tx1"/>
              </a:solidFill>
              <a:latin typeface="Times New Roman" panose="02020603050405020304" pitchFamily="18" charset="0"/>
              <a:cs typeface="Times New Roman" panose="02020603050405020304" pitchFamily="18" charset="0"/>
            </a:endParaRPr>
          </a:p>
          <a:p>
            <a:endParaRPr lang="en-US"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pic>
        <p:nvPicPr>
          <p:cNvPr id="4" name="image10.png" descr="C:\Users\Ananya\Desktop\svgi_new.jpg"/>
          <p:cNvPicPr/>
          <p:nvPr/>
        </p:nvPicPr>
        <p:blipFill>
          <a:blip r:embed="rId1"/>
          <a:srcRect/>
          <a:stretch>
            <a:fillRect/>
          </a:stretch>
        </p:blipFill>
        <p:spPr>
          <a:xfrm>
            <a:off x="300445" y="142847"/>
            <a:ext cx="1567543" cy="1619794"/>
          </a:xfrm>
          <a:prstGeom prst="rect">
            <a:avLst/>
          </a:prstGeom>
        </p:spPr>
      </p:pic>
      <p:pic>
        <p:nvPicPr>
          <p:cNvPr id="5" name="Picture 4" descr="vtu"/>
          <p:cNvPicPr/>
          <p:nvPr/>
        </p:nvPicPr>
        <p:blipFill>
          <a:blip r:embed="rId2">
            <a:extLst>
              <a:ext uri="{28A0092B-C50C-407E-A947-70E740481C1C}">
                <a14:useLocalDpi xmlns:a14="http://schemas.microsoft.com/office/drawing/2010/main" val="0"/>
              </a:ext>
            </a:extLst>
          </a:blip>
          <a:srcRect/>
          <a:stretch>
            <a:fillRect/>
          </a:stretch>
        </p:blipFill>
        <p:spPr bwMode="auto">
          <a:xfrm>
            <a:off x="9148944" y="133471"/>
            <a:ext cx="1675492" cy="1580605"/>
          </a:xfrm>
          <a:prstGeom prst="rect">
            <a:avLst/>
          </a:prstGeom>
          <a:noFill/>
          <a:ln>
            <a:noFill/>
          </a:ln>
        </p:spPr>
      </p:pic>
      <p:sp>
        <p:nvSpPr>
          <p:cNvPr id="7" name="Rectangle 6"/>
          <p:cNvSpPr/>
          <p:nvPr/>
        </p:nvSpPr>
        <p:spPr>
          <a:xfrm>
            <a:off x="894805" y="1978174"/>
            <a:ext cx="9392194" cy="1396365"/>
          </a:xfrm>
          <a:prstGeom prst="rect">
            <a:avLst/>
          </a:prstGeom>
        </p:spPr>
        <p:txBody>
          <a:bodyPr wrap="square">
            <a:spAutoFit/>
          </a:bodyPr>
          <a:lstStyle/>
          <a:p>
            <a:pPr algn="ctr">
              <a:lnSpc>
                <a:spcPct val="100000"/>
              </a:lnSpc>
              <a:spcBef>
                <a:spcPts val="0"/>
              </a:spcBef>
              <a:spcAft>
                <a:spcPts val="100"/>
              </a:spcAft>
            </a:pPr>
            <a:r>
              <a:rPr lang="en-US" sz="1400" dirty="0" smtClean="0">
                <a:latin typeface="Times New Roman" panose="02020603050405020304" pitchFamily="18" charset="0"/>
                <a:cs typeface="Times New Roman" panose="02020603050405020304" pitchFamily="18" charset="0"/>
              </a:rPr>
              <a:t>INTERNSHIP PRESENTATION ON</a:t>
            </a:r>
            <a:endParaRPr lang="en-US" sz="1400" dirty="0" smtClean="0">
              <a:latin typeface="Times New Roman" panose="02020603050405020304" pitchFamily="18" charset="0"/>
              <a:cs typeface="Times New Roman" panose="02020603050405020304" pitchFamily="18" charset="0"/>
            </a:endParaRPr>
          </a:p>
          <a:p>
            <a:pPr algn="ctr">
              <a:lnSpc>
                <a:spcPct val="100000"/>
              </a:lnSpc>
              <a:spcBef>
                <a:spcPts val="0"/>
              </a:spcBef>
              <a:spcAft>
                <a:spcPts val="100"/>
              </a:spcAft>
            </a:pPr>
            <a:br>
              <a:rPr lang="en-US" sz="1400" dirty="0">
                <a:latin typeface="Times New Roman" panose="02020603050405020304" pitchFamily="18" charset="0"/>
                <a:cs typeface="Times New Roman" panose="02020603050405020304" pitchFamily="18" charset="0"/>
              </a:rPr>
            </a:br>
            <a:r>
              <a:rPr lang="en-US" sz="1400"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1">
                    <a:lumMod val="75000"/>
                  </a:schemeClr>
                </a:solidFill>
                <a:latin typeface="Times New Roman" panose="02020603050405020304" pitchFamily="18" charset="0"/>
                <a:cs typeface="Times New Roman" panose="02020603050405020304" pitchFamily="18" charset="0"/>
              </a:rPr>
              <a:t>“OBSTACLE DETECTION USING RADAR AND WIRELESS DATA RECORDER FOR FLIGHTS</a:t>
            </a:r>
            <a:r>
              <a:rPr lang="en-US" sz="2800" b="1"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1">
                    <a:lumMod val="75000"/>
                  </a:schemeClr>
                </a:solidFill>
                <a:latin typeface="Times New Roman" panose="02020603050405020304" pitchFamily="18" charset="0"/>
                <a:cs typeface="Times New Roman" panose="02020603050405020304" pitchFamily="18" charset="0"/>
              </a:rPr>
              <a:t>”</a:t>
            </a:r>
            <a:endParaRPr lang="en-US"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0777"/>
            <a:ext cx="7800460" cy="735874"/>
          </a:xfrm>
        </p:spPr>
        <p:txBody>
          <a:bodyPr>
            <a:normAutofit/>
          </a:bodyPr>
          <a:lstStyle/>
          <a:p>
            <a:r>
              <a:rPr lang="en-US" b="1" dirty="0" smtClean="0">
                <a:latin typeface="Times New Roman" panose="02020603050405020304" pitchFamily="18" charset="0"/>
                <a:cs typeface="Times New Roman" panose="02020603050405020304" pitchFamily="18" charset="0"/>
              </a:rPr>
              <a:t>                  WORK CARRIED OUT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39633" y="966651"/>
            <a:ext cx="11129556" cy="5538652"/>
          </a:xfrm>
        </p:spPr>
        <p:txBody>
          <a:bodyPr>
            <a:noAutofit/>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design of simple Radar application using Arduino UNO is done. Radar is a long range object detection system that uses radio waves to establish certain parameters of an object like its range, speed and position</a:t>
            </a:r>
            <a:r>
              <a:rPr lang="en-US" sz="2200" dirty="0" smtClean="0">
                <a:latin typeface="Times New Roman" panose="02020603050405020304" pitchFamily="18" charset="0"/>
                <a:cs typeface="Times New Roman" panose="02020603050405020304" pitchFamily="18" charset="0"/>
              </a:rPr>
              <a:t>.</a:t>
            </a:r>
            <a:endParaRPr lang="en-US" sz="2200" dirty="0" smtClean="0">
              <a:latin typeface="Times New Roman" panose="02020603050405020304" pitchFamily="18" charset="0"/>
              <a:cs typeface="Times New Roman" panose="02020603050405020304" pitchFamily="18" charset="0"/>
            </a:endParaRPr>
          </a:p>
          <a:p>
            <a:pPr marL="0" indent="0" algn="just">
              <a:buNone/>
            </a:pPr>
            <a:endParaRPr lang="en-US" sz="2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Radar </a:t>
            </a:r>
            <a:r>
              <a:rPr lang="en-US" sz="2200" dirty="0">
                <a:latin typeface="Times New Roman" panose="02020603050405020304" pitchFamily="18" charset="0"/>
                <a:cs typeface="Times New Roman" panose="02020603050405020304" pitchFamily="18" charset="0"/>
              </a:rPr>
              <a:t>technology is used in aircrafts, missiles, marine, weather predictions and automobiles. </a:t>
            </a:r>
            <a:endParaRPr lang="en-US" sz="2200" dirty="0" smtClean="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Further, it deals with logging the Plane’s Parameter online, parameters like Engine Temperature, Fuel Level, Speed, Location (Latitude and Longitude) etc</a:t>
            </a:r>
            <a:r>
              <a:rPr lang="en-US" sz="2200" dirty="0" smtClean="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marL="0" indent="0" algn="just">
              <a:buNone/>
            </a:pPr>
            <a:endParaRPr lang="en-US" sz="2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a:t>
            </a:r>
            <a:r>
              <a:rPr lang="en-US" sz="2200" dirty="0" smtClean="0">
                <a:latin typeface="Times New Roman" panose="02020603050405020304" pitchFamily="18" charset="0"/>
                <a:cs typeface="Times New Roman" panose="02020603050405020304" pitchFamily="18" charset="0"/>
              </a:rPr>
              <a:t>or </a:t>
            </a:r>
            <a:r>
              <a:rPr lang="en-US" sz="2200" dirty="0">
                <a:latin typeface="Times New Roman" panose="02020603050405020304" pitchFamily="18" charset="0"/>
                <a:cs typeface="Times New Roman" panose="02020603050405020304" pitchFamily="18" charset="0"/>
              </a:rPr>
              <a:t>this we have used respective sensors interfaced to the Micro-Controller through Multiplexer and ADC and a On Board GPS to sense the exact location of the plane. </a:t>
            </a:r>
            <a:endParaRPr lang="en-US" sz="2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200" dirty="0" smtClean="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894" y="455587"/>
            <a:ext cx="8596668" cy="579120"/>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BLOCK DIAGRAM</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tretch>
            <a:fillRect/>
          </a:stretch>
        </p:blipFill>
        <p:spPr>
          <a:xfrm>
            <a:off x="1293223" y="1471560"/>
            <a:ext cx="7889339" cy="4271554"/>
          </a:xfrm>
          <a:prstGeom prst="rect">
            <a:avLst/>
          </a:prstGeom>
        </p:spPr>
      </p:pic>
      <p:sp>
        <p:nvSpPr>
          <p:cNvPr id="5" name="Rectangle 4"/>
          <p:cNvSpPr/>
          <p:nvPr/>
        </p:nvSpPr>
        <p:spPr>
          <a:xfrm>
            <a:off x="2174240" y="6037580"/>
            <a:ext cx="5930900" cy="373380"/>
          </a:xfrm>
          <a:prstGeom prst="rect">
            <a:avLst/>
          </a:prstGeom>
        </p:spPr>
        <p:txBody>
          <a:bodyPr wrap="square">
            <a:spAutoFit/>
          </a:bodyPr>
          <a:lstStyle/>
          <a:p>
            <a:pPr indent="-6350">
              <a:lnSpc>
                <a:spcPct val="102000"/>
              </a:lnSpc>
              <a:spcBef>
                <a:spcPts val="0"/>
              </a:spcBef>
              <a:spcAft>
                <a:spcPts val="3330"/>
              </a:spcAft>
            </a:pP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Fig</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ure 4</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Block diagram of Wireless flight data recorder  </a:t>
            </a:r>
            <a:endParaRPr lang="en-US"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214" y="335280"/>
            <a:ext cx="8596668" cy="579120"/>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METHODOLOGY</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1391" y="1141686"/>
            <a:ext cx="10674290" cy="5389743"/>
          </a:xfrm>
        </p:spPr>
        <p:txBody>
          <a:bodyPr>
            <a:noAutofit/>
          </a:bodyPr>
          <a:lstStyle/>
          <a:p>
            <a:pPr algn="just">
              <a:buFont typeface="Wingdings" panose="05000000000000000000" pitchFamily="2" charset="2"/>
              <a:buChar char="Ø"/>
            </a:pPr>
            <a:r>
              <a:rPr lang="en-IN" sz="2200" dirty="0" smtClean="0">
                <a:solidFill>
                  <a:schemeClr val="tx1"/>
                </a:solidFill>
                <a:latin typeface="Times New Roman" panose="02020603050405020304" pitchFamily="18" charset="0"/>
                <a:cs typeface="Times New Roman" panose="02020603050405020304" pitchFamily="18" charset="0"/>
              </a:rPr>
              <a:t>In the Fig</a:t>
            </a:r>
            <a:r>
              <a:rPr lang="en-US" altLang="en-IN" sz="2200" dirty="0" smtClean="0">
                <a:solidFill>
                  <a:schemeClr val="tx1"/>
                </a:solidFill>
                <a:latin typeface="Times New Roman" panose="02020603050405020304" pitchFamily="18" charset="0"/>
                <a:cs typeface="Times New Roman" panose="02020603050405020304" pitchFamily="18" charset="0"/>
              </a:rPr>
              <a:t>ure 4</a:t>
            </a:r>
            <a:r>
              <a:rPr lang="en-IN" sz="2200" dirty="0" smtClean="0">
                <a:solidFill>
                  <a:schemeClr val="tx1"/>
                </a:solidFill>
                <a:latin typeface="Times New Roman" panose="02020603050405020304" pitchFamily="18" charset="0"/>
                <a:cs typeface="Times New Roman" panose="02020603050405020304" pitchFamily="18" charset="0"/>
              </a:rPr>
              <a:t>., </a:t>
            </a:r>
            <a:r>
              <a:rPr lang="en-IN" sz="2200" dirty="0">
                <a:solidFill>
                  <a:schemeClr val="tx1"/>
                </a:solidFill>
                <a:latin typeface="Times New Roman" panose="02020603050405020304" pitchFamily="18" charset="0"/>
                <a:cs typeface="Times New Roman" panose="02020603050405020304" pitchFamily="18" charset="0"/>
              </a:rPr>
              <a:t>four different sensors such as fuel sensor, gas leakage sensor, temperature sensor, speed sensor are used and GPS </a:t>
            </a:r>
            <a:r>
              <a:rPr lang="en-IN" sz="2200" dirty="0" smtClean="0">
                <a:solidFill>
                  <a:schemeClr val="tx1"/>
                </a:solidFill>
                <a:latin typeface="Times New Roman" panose="02020603050405020304" pitchFamily="18" charset="0"/>
                <a:cs typeface="Times New Roman" panose="02020603050405020304" pitchFamily="18" charset="0"/>
              </a:rPr>
              <a:t>will </a:t>
            </a:r>
            <a:r>
              <a:rPr lang="en-IN" sz="2200" dirty="0">
                <a:solidFill>
                  <a:schemeClr val="tx1"/>
                </a:solidFill>
                <a:latin typeface="Times New Roman" panose="02020603050405020304" pitchFamily="18" charset="0"/>
                <a:cs typeface="Times New Roman" panose="02020603050405020304" pitchFamily="18" charset="0"/>
              </a:rPr>
              <a:t>give the details of position of plane.  </a:t>
            </a:r>
            <a:endParaRPr lang="en-US" sz="22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The micro-controller will store the data, and display the changes in sensors on the LCD. </a:t>
            </a:r>
            <a:r>
              <a:rPr lang="en-IN" sz="2200" dirty="0" smtClean="0">
                <a:solidFill>
                  <a:schemeClr val="tx1"/>
                </a:solidFill>
                <a:latin typeface="Times New Roman" panose="02020603050405020304" pitchFamily="18" charset="0"/>
                <a:cs typeface="Times New Roman" panose="02020603050405020304" pitchFamily="18" charset="0"/>
              </a:rPr>
              <a:t>We </a:t>
            </a:r>
            <a:r>
              <a:rPr lang="en-IN" sz="2200" dirty="0">
                <a:solidFill>
                  <a:schemeClr val="tx1"/>
                </a:solidFill>
                <a:latin typeface="Times New Roman" panose="02020603050405020304" pitchFamily="18" charset="0"/>
                <a:cs typeface="Times New Roman" panose="02020603050405020304" pitchFamily="18" charset="0"/>
              </a:rPr>
              <a:t>are using LCD in order to show the correctness with the ground unit</a:t>
            </a:r>
            <a:r>
              <a:rPr lang="en-IN" sz="2200" dirty="0" smtClean="0">
                <a:solidFill>
                  <a:schemeClr val="tx1"/>
                </a:solidFill>
                <a:latin typeface="Times New Roman" panose="02020603050405020304" pitchFamily="18" charset="0"/>
                <a:cs typeface="Times New Roman" panose="02020603050405020304" pitchFamily="18" charset="0"/>
              </a:rPr>
              <a:t>.</a:t>
            </a:r>
            <a:endParaRPr lang="en-IN"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IN" sz="2200" dirty="0" smtClean="0">
                <a:solidFill>
                  <a:schemeClr val="tx1"/>
                </a:solidFill>
                <a:latin typeface="Times New Roman" panose="02020603050405020304" pitchFamily="18" charset="0"/>
                <a:cs typeface="Times New Roman" panose="02020603050405020304" pitchFamily="18" charset="0"/>
              </a:rPr>
              <a:t>  </a:t>
            </a: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A pair of XBEE OEM PRO which acts as </a:t>
            </a:r>
            <a:r>
              <a:rPr lang="en-IN" sz="2200" dirty="0" smtClean="0">
                <a:solidFill>
                  <a:schemeClr val="tx1"/>
                </a:solidFill>
                <a:latin typeface="Times New Roman" panose="02020603050405020304" pitchFamily="18" charset="0"/>
                <a:cs typeface="Times New Roman" panose="02020603050405020304" pitchFamily="18" charset="0"/>
              </a:rPr>
              <a:t>trans-receiver. The </a:t>
            </a:r>
            <a:r>
              <a:rPr lang="en-IN" sz="2200" dirty="0">
                <a:solidFill>
                  <a:schemeClr val="tx1"/>
                </a:solidFill>
                <a:latin typeface="Times New Roman" panose="02020603050405020304" pitchFamily="18" charset="0"/>
                <a:cs typeface="Times New Roman" panose="02020603050405020304" pitchFamily="18" charset="0"/>
              </a:rPr>
              <a:t>data stored in the micro-controller will be send via XBEE on plane to the ground XBEE</a:t>
            </a:r>
            <a:r>
              <a:rPr lang="en-IN" sz="2200" dirty="0" smtClean="0">
                <a:solidFill>
                  <a:schemeClr val="tx1"/>
                </a:solidFill>
                <a:latin typeface="Times New Roman" panose="02020603050405020304" pitchFamily="18" charset="0"/>
                <a:cs typeface="Times New Roman" panose="02020603050405020304" pitchFamily="18" charset="0"/>
              </a:rPr>
              <a:t>.</a:t>
            </a:r>
            <a:endParaRPr lang="en-IN"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IN" sz="22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200" dirty="0" smtClean="0">
                <a:solidFill>
                  <a:schemeClr val="tx1"/>
                </a:solidFill>
                <a:latin typeface="Times New Roman" panose="02020603050405020304" pitchFamily="18" charset="0"/>
                <a:cs typeface="Times New Roman" panose="02020603050405020304" pitchFamily="18" charset="0"/>
              </a:rPr>
              <a:t>The </a:t>
            </a:r>
            <a:r>
              <a:rPr lang="en-IN" sz="2200" dirty="0">
                <a:solidFill>
                  <a:schemeClr val="tx1"/>
                </a:solidFill>
                <a:latin typeface="Times New Roman" panose="02020603050405020304" pitchFamily="18" charset="0"/>
                <a:cs typeface="Times New Roman" panose="02020603050405020304" pitchFamily="18" charset="0"/>
              </a:rPr>
              <a:t>data can be seen on the VB designed window, which will display all the parameters of plane on our PC which will be in real time.  </a:t>
            </a: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9634"/>
            <a:ext cx="8596668" cy="679269"/>
          </a:xfrm>
        </p:spPr>
        <p:txBody>
          <a:bodyPr/>
          <a:lstStyle/>
          <a:p>
            <a:pPr algn="ctr"/>
            <a:r>
              <a:rPr lang="en-US" dirty="0" smtClean="0">
                <a:latin typeface="Times New Roman" panose="02020603050405020304" pitchFamily="18" charset="0"/>
                <a:cs typeface="Times New Roman" panose="02020603050405020304" pitchFamily="18" charset="0"/>
              </a:rPr>
              <a:t>Obstacle Detection Using Radar</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tretch>
            <a:fillRect/>
          </a:stretch>
        </p:blipFill>
        <p:spPr>
          <a:xfrm>
            <a:off x="1267967" y="1489166"/>
            <a:ext cx="7154845" cy="4585063"/>
          </a:xfrm>
          <a:prstGeom prst="rect">
            <a:avLst/>
          </a:prstGeom>
        </p:spPr>
      </p:pic>
      <p:sp>
        <p:nvSpPr>
          <p:cNvPr id="5" name="Rectangle 4"/>
          <p:cNvSpPr/>
          <p:nvPr/>
        </p:nvSpPr>
        <p:spPr>
          <a:xfrm>
            <a:off x="1931387" y="6359826"/>
            <a:ext cx="6088380" cy="368300"/>
          </a:xfrm>
          <a:prstGeom prst="rect">
            <a:avLst/>
          </a:prstGeom>
        </p:spPr>
        <p:txBody>
          <a:bodyPr wrap="none">
            <a:spAutoFit/>
          </a:bodyPr>
          <a:lstStyle/>
          <a:p>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Fig</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ure 5</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Block </a:t>
            </a:r>
            <a:r>
              <a:rPr lang="en-IN"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Diagram of </a:t>
            </a:r>
            <a:r>
              <a:rPr lang="en-US" altLang="en-IN"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Obstacle</a:t>
            </a:r>
            <a:r>
              <a:rPr lang="en-IN"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Detection using </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radar </a:t>
            </a:r>
            <a:endParaRPr lang="en-US" dirty="0">
              <a:solidFill>
                <a:schemeClr val="accent6">
                  <a:lumMod val="7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638" y="283029"/>
            <a:ext cx="2640632" cy="487680"/>
          </a:xfrm>
        </p:spPr>
        <p:txBody>
          <a:bodyPr>
            <a:noAutofit/>
          </a:bodyPr>
          <a:lstStyle/>
          <a:p>
            <a:r>
              <a:rPr lang="en-US" sz="2800" dirty="0" smtClean="0">
                <a:latin typeface="Times New Roman" panose="02020603050405020304" pitchFamily="18" charset="0"/>
                <a:cs typeface="Times New Roman" panose="02020603050405020304" pitchFamily="18" charset="0"/>
              </a:rPr>
              <a:t>Continued…</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329" y="992777"/>
            <a:ext cx="10674288" cy="5865223"/>
          </a:xfrm>
        </p:spPr>
        <p:txBody>
          <a:bodyPr>
            <a:noAutofit/>
          </a:bodyPr>
          <a:lstStyle/>
          <a:p>
            <a:pPr>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The </a:t>
            </a:r>
            <a:r>
              <a:rPr lang="en-IN" sz="2200" dirty="0" smtClean="0">
                <a:solidFill>
                  <a:schemeClr val="tx1"/>
                </a:solidFill>
                <a:latin typeface="Times New Roman" panose="02020603050405020304" pitchFamily="18" charset="0"/>
                <a:cs typeface="Times New Roman" panose="02020603050405020304" pitchFamily="18" charset="0"/>
              </a:rPr>
              <a:t>block diagram shown in Fig</a:t>
            </a:r>
            <a:r>
              <a:rPr lang="en-US" altLang="en-IN" sz="2200" dirty="0" smtClean="0">
                <a:solidFill>
                  <a:schemeClr val="tx1"/>
                </a:solidFill>
                <a:latin typeface="Times New Roman" panose="02020603050405020304" pitchFamily="18" charset="0"/>
                <a:cs typeface="Times New Roman" panose="02020603050405020304" pitchFamily="18" charset="0"/>
              </a:rPr>
              <a:t>ure 5</a:t>
            </a:r>
            <a:r>
              <a:rPr lang="en-IN" sz="2200" dirty="0" smtClean="0">
                <a:solidFill>
                  <a:schemeClr val="tx1"/>
                </a:solidFill>
                <a:latin typeface="Times New Roman" panose="02020603050405020304" pitchFamily="18" charset="0"/>
                <a:cs typeface="Times New Roman" panose="02020603050405020304" pitchFamily="18" charset="0"/>
              </a:rPr>
              <a:t>.,illustrates the measure of distance </a:t>
            </a:r>
            <a:r>
              <a:rPr lang="en-IN" sz="2200" dirty="0">
                <a:solidFill>
                  <a:schemeClr val="tx1"/>
                </a:solidFill>
                <a:latin typeface="Times New Roman" panose="02020603050405020304" pitchFamily="18" charset="0"/>
                <a:cs typeface="Times New Roman" panose="02020603050405020304" pitchFamily="18" charset="0"/>
              </a:rPr>
              <a:t>position and speed of the obstacle set at some distance from the sensor</a:t>
            </a:r>
            <a:r>
              <a:rPr lang="en-IN" sz="2200" dirty="0" smtClean="0">
                <a:solidFill>
                  <a:schemeClr val="tx1"/>
                </a:solidFill>
                <a:latin typeface="Times New Roman" panose="02020603050405020304" pitchFamily="18" charset="0"/>
                <a:cs typeface="Times New Roman" panose="02020603050405020304" pitchFamily="18" charset="0"/>
              </a:rPr>
              <a:t>.</a:t>
            </a:r>
            <a:endParaRPr lang="en-IN" sz="22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IN" sz="2200" dirty="0" smtClean="0">
                <a:solidFill>
                  <a:schemeClr val="tx1"/>
                </a:solidFill>
                <a:latin typeface="Times New Roman" panose="02020603050405020304" pitchFamily="18" charset="0"/>
                <a:cs typeface="Times New Roman" panose="02020603050405020304" pitchFamily="18" charset="0"/>
              </a:rPr>
              <a:t> </a:t>
            </a:r>
            <a:endParaRPr lang="en-IN" sz="22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200" dirty="0" smtClean="0">
                <a:solidFill>
                  <a:schemeClr val="tx1"/>
                </a:solidFill>
                <a:latin typeface="Times New Roman" panose="02020603050405020304" pitchFamily="18" charset="0"/>
                <a:cs typeface="Times New Roman" panose="02020603050405020304" pitchFamily="18" charset="0"/>
              </a:rPr>
              <a:t>Ultrasonic </a:t>
            </a:r>
            <a:r>
              <a:rPr lang="en-IN" sz="2200" dirty="0">
                <a:solidFill>
                  <a:schemeClr val="tx1"/>
                </a:solidFill>
                <a:latin typeface="Times New Roman" panose="02020603050405020304" pitchFamily="18" charset="0"/>
                <a:cs typeface="Times New Roman" panose="02020603050405020304" pitchFamily="18" charset="0"/>
              </a:rPr>
              <a:t>sensor sends the ultrasonic wave in various ways by rotating with help of servo motors. This wave goes in air and gets reflected back subsequent to striking some object</a:t>
            </a:r>
            <a:r>
              <a:rPr lang="en-IN" sz="2200" dirty="0" smtClean="0">
                <a:solidFill>
                  <a:schemeClr val="tx1"/>
                </a:solidFill>
                <a:latin typeface="Times New Roman" panose="02020603050405020304" pitchFamily="18" charset="0"/>
                <a:cs typeface="Times New Roman" panose="02020603050405020304" pitchFamily="18" charset="0"/>
              </a:rPr>
              <a:t>.</a:t>
            </a:r>
            <a:endParaRPr lang="en-IN" sz="22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IN" sz="2200" dirty="0" smtClean="0">
                <a:solidFill>
                  <a:schemeClr val="tx1"/>
                </a:solidFill>
                <a:latin typeface="Times New Roman" panose="02020603050405020304" pitchFamily="18" charset="0"/>
                <a:cs typeface="Times New Roman" panose="02020603050405020304" pitchFamily="18" charset="0"/>
              </a:rPr>
              <a:t>   </a:t>
            </a:r>
            <a:endParaRPr lang="en-US" sz="22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This wave is again detected by the sensor and its qualities is </a:t>
            </a:r>
            <a:r>
              <a:rPr lang="en-IN" sz="2200" dirty="0" err="1">
                <a:solidFill>
                  <a:schemeClr val="tx1"/>
                </a:solidFill>
                <a:latin typeface="Times New Roman" panose="02020603050405020304" pitchFamily="18" charset="0"/>
                <a:cs typeface="Times New Roman" panose="02020603050405020304" pitchFamily="18" charset="0"/>
              </a:rPr>
              <a:t>analyzed</a:t>
            </a:r>
            <a:r>
              <a:rPr lang="en-IN" sz="2200" dirty="0">
                <a:solidFill>
                  <a:schemeClr val="tx1"/>
                </a:solidFill>
                <a:latin typeface="Times New Roman" panose="02020603050405020304" pitchFamily="18" charset="0"/>
                <a:cs typeface="Times New Roman" panose="02020603050405020304" pitchFamily="18" charset="0"/>
              </a:rPr>
              <a:t> and output is shown in screen indicating parameters, for example, distance and position of object</a:t>
            </a:r>
            <a:r>
              <a:rPr lang="en-IN" sz="2200" dirty="0" smtClean="0">
                <a:solidFill>
                  <a:schemeClr val="tx1"/>
                </a:solidFill>
                <a:latin typeface="Times New Roman" panose="02020603050405020304" pitchFamily="18" charset="0"/>
                <a:cs typeface="Times New Roman" panose="02020603050405020304" pitchFamily="18" charset="0"/>
              </a:rPr>
              <a:t>.</a:t>
            </a:r>
            <a:endParaRPr lang="en-IN" sz="22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IN" sz="2200" dirty="0" smtClean="0">
                <a:solidFill>
                  <a:schemeClr val="tx1"/>
                </a:solidFill>
                <a:latin typeface="Times New Roman" panose="02020603050405020304" pitchFamily="18" charset="0"/>
                <a:cs typeface="Times New Roman" panose="02020603050405020304" pitchFamily="18" charset="0"/>
              </a:rPr>
              <a:t> </a:t>
            </a:r>
            <a:endParaRPr lang="en-IN" sz="22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03" y="335280"/>
            <a:ext cx="8596668" cy="500743"/>
          </a:xfrm>
        </p:spPr>
        <p:txBody>
          <a:bodyPr>
            <a:noAutofit/>
          </a:bodyPr>
          <a:lstStyle/>
          <a:p>
            <a:r>
              <a:rPr lang="en-US" sz="2800" dirty="0" smtClean="0">
                <a:latin typeface="Times New Roman" panose="02020603050405020304" pitchFamily="18" charset="0"/>
                <a:cs typeface="Times New Roman" panose="02020603050405020304" pitchFamily="18" charset="0"/>
              </a:rPr>
              <a:t>Continued…</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136469"/>
            <a:ext cx="10138712" cy="5512525"/>
          </a:xfrm>
        </p:spPr>
        <p:txBody>
          <a:bodyPr>
            <a:normAutofit/>
          </a:bodyPr>
          <a:lstStyle/>
          <a:p>
            <a:pPr>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Arduino IDE is utilized to compose code and transfer coding in Arduino and causes us to detect position or angle of servo motor and it is communicated through the serial port alongside the covered distance of the nearest object in its way.   </a:t>
            </a:r>
            <a:endParaRPr lang="en-IN" sz="22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2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200" dirty="0" smtClean="0">
                <a:solidFill>
                  <a:schemeClr val="tx1"/>
                </a:solidFill>
                <a:latin typeface="Times New Roman" panose="02020603050405020304" pitchFamily="18" charset="0"/>
                <a:cs typeface="Times New Roman" panose="02020603050405020304" pitchFamily="18" charset="0"/>
              </a:rPr>
              <a:t>Implementations </a:t>
            </a:r>
            <a:r>
              <a:rPr lang="en-IN" sz="2200" dirty="0">
                <a:solidFill>
                  <a:schemeClr val="tx1"/>
                </a:solidFill>
                <a:latin typeface="Times New Roman" panose="02020603050405020304" pitchFamily="18" charset="0"/>
                <a:cs typeface="Times New Roman" panose="02020603050405020304" pitchFamily="18" charset="0"/>
              </a:rPr>
              <a:t>of the sensors are done in such a way that ultra-sonic sensor is attached on top of the servo motor because it has to detect the object and its distance. </a:t>
            </a:r>
            <a:endParaRPr lang="en-IN" sz="22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2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Based on the rotation of ultrasonic sensor, the graphical representation of the data is shown in red colour. During the period of rotation, if the presence of any object is detected, the graphical representation in green turns red colour.   </a:t>
            </a:r>
            <a:endParaRPr lang="en-US" sz="22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685" y="269966"/>
            <a:ext cx="8596668" cy="435429"/>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FLOW CHART</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rotWithShape="1">
          <a:blip r:embed="rId1"/>
          <a:srcRect b="2794"/>
          <a:stretch>
            <a:fillRect/>
          </a:stretch>
        </p:blipFill>
        <p:spPr bwMode="auto">
          <a:xfrm>
            <a:off x="2586446" y="992777"/>
            <a:ext cx="4650377" cy="5049249"/>
          </a:xfrm>
          <a:prstGeom prst="rect">
            <a:avLst/>
          </a:prstGeom>
          <a:ln>
            <a:noFill/>
          </a:ln>
        </p:spPr>
      </p:pic>
      <p:sp>
        <p:nvSpPr>
          <p:cNvPr id="5" name="Rectangle 4"/>
          <p:cNvSpPr/>
          <p:nvPr/>
        </p:nvSpPr>
        <p:spPr>
          <a:xfrm>
            <a:off x="3214597" y="6109748"/>
            <a:ext cx="3881755" cy="492760"/>
          </a:xfrm>
          <a:prstGeom prst="rect">
            <a:avLst/>
          </a:prstGeom>
        </p:spPr>
        <p:txBody>
          <a:bodyPr wrap="none">
            <a:spAutoFit/>
          </a:bodyPr>
          <a:lstStyle/>
          <a:p>
            <a:pPr marL="41275" marR="0" indent="0" algn="ctr">
              <a:lnSpc>
                <a:spcPct val="145000"/>
              </a:lnSpc>
              <a:spcBef>
                <a:spcPts val="0"/>
              </a:spcBef>
              <a:spcAft>
                <a:spcPts val="0"/>
              </a:spcAft>
            </a:pP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Fig</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ure 6</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Flow chart of radar system</a:t>
            </a:r>
            <a:endParaRPr lang="en-US" sz="2800"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136" y="1058092"/>
            <a:ext cx="10463349" cy="5662539"/>
          </a:xfrm>
        </p:spPr>
        <p:txBody>
          <a:bodyPr>
            <a:normAutofit/>
          </a:bodyPr>
          <a:lstStyle/>
          <a:p>
            <a:pPr>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The flow chart shown in the </a:t>
            </a:r>
            <a:r>
              <a:rPr lang="en-IN" sz="2200" dirty="0" smtClean="0">
                <a:latin typeface="Times New Roman" panose="02020603050405020304" pitchFamily="18" charset="0"/>
                <a:cs typeface="Times New Roman" panose="02020603050405020304" pitchFamily="18" charset="0"/>
              </a:rPr>
              <a:t>Fig</a:t>
            </a:r>
            <a:r>
              <a:rPr lang="en-US" altLang="en-IN" sz="2200" dirty="0" smtClean="0">
                <a:latin typeface="Times New Roman" panose="02020603050405020304" pitchFamily="18" charset="0"/>
                <a:cs typeface="Times New Roman" panose="02020603050405020304" pitchFamily="18" charset="0"/>
              </a:rPr>
              <a:t>ure 6</a:t>
            </a: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explains the working and the decision flow of </a:t>
            </a:r>
            <a:r>
              <a:rPr lang="en-IN" sz="2200" dirty="0" smtClean="0">
                <a:latin typeface="Times New Roman" panose="02020603050405020304" pitchFamily="18" charset="0"/>
                <a:cs typeface="Times New Roman" panose="02020603050405020304" pitchFamily="18" charset="0"/>
              </a:rPr>
              <a:t>radar system. </a:t>
            </a:r>
            <a:endParaRPr lang="en-IN" sz="2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200" dirty="0" smtClean="0">
                <a:latin typeface="Times New Roman" panose="02020603050405020304" pitchFamily="18" charset="0"/>
                <a:cs typeface="Times New Roman" panose="02020603050405020304" pitchFamily="18" charset="0"/>
              </a:rPr>
              <a:t>As </a:t>
            </a:r>
            <a:r>
              <a:rPr lang="en-IN" sz="2200" dirty="0">
                <a:latin typeface="Times New Roman" panose="02020603050405020304" pitchFamily="18" charset="0"/>
                <a:cs typeface="Times New Roman" panose="02020603050405020304" pitchFamily="18" charset="0"/>
              </a:rPr>
              <a:t>it can be seen the system starts with an input i.e. when the ultrasonic sensor detects an object, or does not detects any object, at any condition the encoder feeds the information in the controller while the servo keeps constantly rotating</a:t>
            </a:r>
            <a:r>
              <a:rPr lang="en-IN" sz="2200" dirty="0" smtClean="0">
                <a:latin typeface="Times New Roman" panose="02020603050405020304" pitchFamily="18" charset="0"/>
                <a:cs typeface="Times New Roman" panose="02020603050405020304" pitchFamily="18" charset="0"/>
              </a:rPr>
              <a:t>.</a:t>
            </a:r>
            <a:endParaRPr lang="en-IN" sz="2200" dirty="0" smtClean="0">
              <a:latin typeface="Times New Roman" panose="02020603050405020304" pitchFamily="18" charset="0"/>
              <a:cs typeface="Times New Roman" panose="02020603050405020304" pitchFamily="18" charset="0"/>
            </a:endParaRPr>
          </a:p>
          <a:p>
            <a:pPr marL="0" indent="0">
              <a:buNone/>
            </a:pPr>
            <a:r>
              <a:rPr lang="en-IN" sz="2200" dirty="0" smtClean="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As soon as any </a:t>
            </a:r>
            <a:r>
              <a:rPr lang="en-IN" sz="2200" dirty="0" smtClean="0">
                <a:latin typeface="Times New Roman" panose="02020603050405020304" pitchFamily="18" charset="0"/>
                <a:cs typeface="Times New Roman" panose="02020603050405020304" pitchFamily="18" charset="0"/>
              </a:rPr>
              <a:t>obstacle/object </a:t>
            </a:r>
            <a:r>
              <a:rPr lang="en-IN" sz="2200" dirty="0">
                <a:latin typeface="Times New Roman" panose="02020603050405020304" pitchFamily="18" charset="0"/>
                <a:cs typeface="Times New Roman" panose="02020603050405020304" pitchFamily="18" charset="0"/>
              </a:rPr>
              <a:t>is detected by the ultrasonic sensor the data is immediately processed by the </a:t>
            </a:r>
            <a:r>
              <a:rPr lang="en-IN" sz="2200" dirty="0" smtClean="0">
                <a:latin typeface="Times New Roman" panose="02020603050405020304" pitchFamily="18" charset="0"/>
                <a:cs typeface="Times New Roman" panose="02020603050405020304" pitchFamily="18" charset="0"/>
              </a:rPr>
              <a:t>controller.</a:t>
            </a:r>
            <a:endParaRPr lang="en-IN" sz="2200" dirty="0" smtClean="0">
              <a:latin typeface="Times New Roman" panose="02020603050405020304" pitchFamily="18" charset="0"/>
              <a:cs typeface="Times New Roman" panose="02020603050405020304" pitchFamily="18" charset="0"/>
            </a:endParaRPr>
          </a:p>
          <a:p>
            <a:pPr marL="0" indent="0">
              <a:buNone/>
            </a:pPr>
            <a:endParaRPr lang="en-IN" sz="2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200" dirty="0" smtClean="0">
                <a:latin typeface="Times New Roman" panose="02020603050405020304" pitchFamily="18" charset="0"/>
                <a:cs typeface="Times New Roman" panose="02020603050405020304" pitchFamily="18" charset="0"/>
              </a:rPr>
              <a:t>Here </a:t>
            </a:r>
            <a:r>
              <a:rPr lang="en-IN" sz="2200" dirty="0">
                <a:latin typeface="Times New Roman" panose="02020603050405020304" pitchFamily="18" charset="0"/>
                <a:cs typeface="Times New Roman" panose="02020603050405020304" pitchFamily="18" charset="0"/>
              </a:rPr>
              <a:t>the process ends with an estimated distance of the object from the system with the angle at which it is placed.   </a:t>
            </a:r>
            <a:endParaRPr lang="en-US" sz="2200" dirty="0">
              <a:latin typeface="Times New Roman" panose="02020603050405020304" pitchFamily="18" charset="0"/>
              <a:cs typeface="Times New Roman" panose="02020603050405020304" pitchFamily="18" charset="0"/>
            </a:endParaRPr>
          </a:p>
        </p:txBody>
      </p:sp>
      <p:sp>
        <p:nvSpPr>
          <p:cNvPr id="5" name="Rectangle 4"/>
          <p:cNvSpPr/>
          <p:nvPr/>
        </p:nvSpPr>
        <p:spPr>
          <a:xfrm>
            <a:off x="326570" y="252940"/>
            <a:ext cx="2037737" cy="523220"/>
          </a:xfrm>
          <a:prstGeom prst="rect">
            <a:avLst/>
          </a:prstGeom>
        </p:spPr>
        <p:txBody>
          <a:bodyPr wrap="none">
            <a:spAutoFit/>
          </a:bodyPr>
          <a:lstStyle/>
          <a:p>
            <a:r>
              <a:rPr lang="en-US" sz="2800" dirty="0">
                <a:solidFill>
                  <a:schemeClr val="accent1">
                    <a:lumMod val="75000"/>
                  </a:schemeClr>
                </a:solidFill>
                <a:latin typeface="Times New Roman" panose="02020603050405020304" pitchFamily="18" charset="0"/>
                <a:cs typeface="Times New Roman" panose="02020603050405020304" pitchFamily="18" charset="0"/>
              </a:rPr>
              <a:t>Continued…</a:t>
            </a: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7336"/>
            <a:ext cx="8596668" cy="757646"/>
          </a:xfrm>
        </p:spPr>
        <p:txBody>
          <a:bodyPr>
            <a:normAutofit/>
          </a:bodyPr>
          <a:lstStyle/>
          <a:p>
            <a:pPr algn="ctr"/>
            <a:r>
              <a:rPr lang="en-US" b="1" dirty="0" smtClean="0">
                <a:latin typeface="Times New Roman" panose="02020603050405020304" pitchFamily="18" charset="0"/>
                <a:cs typeface="Times New Roman" panose="02020603050405020304" pitchFamily="18" charset="0"/>
              </a:rPr>
              <a:t>OUTPUT</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tretch>
            <a:fillRect/>
          </a:stretch>
        </p:blipFill>
        <p:spPr>
          <a:xfrm>
            <a:off x="2047512" y="2109471"/>
            <a:ext cx="6244046" cy="3879034"/>
          </a:xfrm>
          <a:prstGeom prst="rect">
            <a:avLst/>
          </a:prstGeom>
        </p:spPr>
      </p:pic>
      <p:sp>
        <p:nvSpPr>
          <p:cNvPr id="5" name="Rectangle 4"/>
          <p:cNvSpPr/>
          <p:nvPr/>
        </p:nvSpPr>
        <p:spPr>
          <a:xfrm>
            <a:off x="2312670" y="6085840"/>
            <a:ext cx="5802630" cy="373380"/>
          </a:xfrm>
          <a:prstGeom prst="rect">
            <a:avLst/>
          </a:prstGeom>
        </p:spPr>
        <p:txBody>
          <a:bodyPr wrap="square">
            <a:spAutoFit/>
          </a:bodyPr>
          <a:lstStyle/>
          <a:p>
            <a:pPr marL="6350" marR="0" indent="-6350" algn="ctr">
              <a:lnSpc>
                <a:spcPct val="102000"/>
              </a:lnSpc>
              <a:spcBef>
                <a:spcPts val="0"/>
              </a:spcBef>
              <a:spcAft>
                <a:spcPts val="1685"/>
              </a:spcAft>
            </a:pP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Fig</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ure </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7</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Visual basic window </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of Flight data recorder </a:t>
            </a:r>
            <a:endParaRPr lang="en-US"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3" name="Text Box 2"/>
          <p:cNvSpPr txBox="1"/>
          <p:nvPr/>
        </p:nvSpPr>
        <p:spPr>
          <a:xfrm>
            <a:off x="875665" y="1024890"/>
            <a:ext cx="8936990" cy="82994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rPr>
              <a:t>The Figure 7., shows the visual basic window of wireless flight data recorder</a:t>
            </a:r>
            <a:r>
              <a:rPr lang="en-US"/>
              <a:t>.</a:t>
            </a:r>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96570" y="1103630"/>
            <a:ext cx="10272395" cy="5058410"/>
          </a:xfrm>
        </p:spPr>
        <p:txBody>
          <a:bodyPr>
            <a:noAutofit/>
          </a:bodyPr>
          <a:p>
            <a:pPr algn="just">
              <a:buNone/>
            </a:pPr>
            <a:r>
              <a:rPr lang="en-US" sz="2400" dirty="0" smtClean="0">
                <a:latin typeface="Times New Roman" panose="02020603050405020304" pitchFamily="18" charset="0"/>
                <a:cs typeface="Times New Roman" panose="02020603050405020304" pitchFamily="18" charset="0"/>
                <a:sym typeface="+mn-ea"/>
              </a:rPr>
              <a:t>Future of Wireless flight data recorder are:</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sym typeface="+mn-ea"/>
              </a:rPr>
              <a:t> Data Recording : A Wireless FDR can record parameters such as Fuel Level, Engine Temperature, Cabin Temperature, Location (latitude and longitude via GPS) of Airplane and display  same data of plane in  personal computer so that if the FDR gets lost or if because of some problem it stops working, the data will be stored in PC.</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sym typeface="+mn-ea"/>
              </a:rPr>
              <a:t> Pilot can be informed : At any EMERGENCY, if due to some reason pilot didn’t notices the malfunction in plane, pilot can be alerted, immediately. Such that  hundreds of lives can be saved and also many Air Disasters can be prevented. </a:t>
            </a:r>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sym typeface="+mn-ea"/>
              </a:rPr>
              <a:t>Prevent Future Accident : </a:t>
            </a:r>
            <a:r>
              <a:rPr lang="en-US" sz="2400" dirty="0">
                <a:latin typeface="Times New Roman" panose="02020603050405020304" pitchFamily="18" charset="0"/>
                <a:cs typeface="Times New Roman" panose="02020603050405020304" pitchFamily="18" charset="0"/>
                <a:sym typeface="+mn-ea"/>
              </a:rPr>
              <a:t>I</a:t>
            </a:r>
            <a:r>
              <a:rPr lang="en-US" sz="2400" dirty="0" smtClean="0">
                <a:latin typeface="Times New Roman" panose="02020603050405020304" pitchFamily="18" charset="0"/>
                <a:cs typeface="Times New Roman" panose="02020603050405020304" pitchFamily="18" charset="0"/>
                <a:sym typeface="+mn-ea"/>
              </a:rPr>
              <a:t>t is possible to find the reason of an accident, which could be rectified in future.</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269875" y="480695"/>
            <a:ext cx="2021205" cy="521970"/>
          </a:xfrm>
          <a:prstGeom prst="rect">
            <a:avLst/>
          </a:prstGeom>
          <a:noFill/>
        </p:spPr>
        <p:txBody>
          <a:bodyPr wrap="none" rtlCol="0" anchor="t">
            <a:spAutoFit/>
          </a:bodyPr>
          <a:p>
            <a:r>
              <a:rPr lang="en-US" sz="2800" dirty="0">
                <a:solidFill>
                  <a:schemeClr val="accent1">
                    <a:lumMod val="75000"/>
                  </a:schemeClr>
                </a:solidFill>
                <a:latin typeface="Times New Roman" panose="02020603050405020304" pitchFamily="18" charset="0"/>
                <a:cs typeface="Times New Roman" panose="02020603050405020304" pitchFamily="18" charset="0"/>
                <a:sym typeface="+mn-ea"/>
              </a:rPr>
              <a:t>Continued…</a:t>
            </a:r>
            <a:endParaRPr lang="en-US" sz="2800" dirty="0">
              <a:solidFill>
                <a:schemeClr val="accent1">
                  <a:lumMod val="75000"/>
                </a:schemeClr>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91440"/>
            <a:ext cx="8734108" cy="809897"/>
          </a:xfrm>
        </p:spPr>
        <p:txBody>
          <a:bodyPr>
            <a:normAutofit/>
          </a:bodyPr>
          <a:lstStyle/>
          <a:p>
            <a:r>
              <a:rPr lang="en-US" b="1" dirty="0" smtClean="0">
                <a:latin typeface="Times New Roman" panose="02020603050405020304" pitchFamily="18" charset="0"/>
                <a:cs typeface="Times New Roman" panose="02020603050405020304" pitchFamily="18" charset="0"/>
              </a:rPr>
              <a:t>TABLE OF CONTENTS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2" y="901337"/>
            <a:ext cx="9905999" cy="5590903"/>
          </a:xfrm>
        </p:spPr>
        <p:txBody>
          <a:bodyPr>
            <a:normAutofit/>
          </a:bodyPr>
          <a:lstStyle/>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Certificate</a:t>
            </a:r>
            <a:endParaRPr lang="en-US" sz="28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Company profile</a:t>
            </a:r>
            <a:endParaRPr lang="en-US" sz="28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About company</a:t>
            </a:r>
            <a:endParaRPr lang="en-US" sz="28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Introduction</a:t>
            </a:r>
            <a:endParaRPr lang="en-US" sz="28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Objectives</a:t>
            </a:r>
            <a:endParaRPr lang="en-US" sz="28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Work carried out</a:t>
            </a:r>
            <a:endParaRPr lang="en-US" sz="28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Result</a:t>
            </a:r>
            <a:endParaRPr lang="en-US" sz="28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Future scope</a:t>
            </a:r>
            <a:endParaRPr lang="en-US" sz="28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Conclusion</a:t>
            </a:r>
            <a:endParaRPr lang="en-US" sz="28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solidFill>
                  <a:schemeClr val="tx1"/>
                </a:solidFill>
                <a:latin typeface="Times New Roman" panose="02020603050405020304" pitchFamily="18" charset="0"/>
                <a:cs typeface="Times New Roman" panose="02020603050405020304" pitchFamily="18" charset="0"/>
              </a:rPr>
              <a:t>References</a:t>
            </a:r>
            <a:endParaRPr lang="en-US" sz="2800" dirty="0" smtClean="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353060"/>
            <a:ext cx="2630170" cy="520700"/>
          </a:xfrm>
        </p:spPr>
        <p:txBody>
          <a:bodyPr>
            <a:normAutofit fontScale="90000"/>
          </a:bodyPr>
          <a:lstStyle/>
          <a:p>
            <a:r>
              <a:rPr lang="en-US" dirty="0" smtClean="0">
                <a:latin typeface="Times New Roman" panose="02020603050405020304" pitchFamily="18" charset="0"/>
                <a:cs typeface="Times New Roman" panose="02020603050405020304" pitchFamily="18" charset="0"/>
              </a:rPr>
              <a:t>Continued…</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half" idx="1"/>
          </p:nvPr>
        </p:nvPicPr>
        <p:blipFill>
          <a:blip r:embed="rId1"/>
          <a:stretch>
            <a:fillRect/>
          </a:stretch>
        </p:blipFill>
        <p:spPr>
          <a:xfrm>
            <a:off x="2376170" y="2096770"/>
            <a:ext cx="5751830" cy="3735070"/>
          </a:xfrm>
          <a:prstGeom prst="rect">
            <a:avLst/>
          </a:prstGeom>
        </p:spPr>
      </p:pic>
      <p:sp>
        <p:nvSpPr>
          <p:cNvPr id="5" name="Rectangle 4"/>
          <p:cNvSpPr/>
          <p:nvPr/>
        </p:nvSpPr>
        <p:spPr>
          <a:xfrm>
            <a:off x="2244725" y="6214110"/>
            <a:ext cx="6139180" cy="373380"/>
          </a:xfrm>
          <a:prstGeom prst="rect">
            <a:avLst/>
          </a:prstGeom>
        </p:spPr>
        <p:txBody>
          <a:bodyPr wrap="square">
            <a:spAutoFit/>
          </a:bodyPr>
          <a:lstStyle/>
          <a:p>
            <a:pPr marL="6350" marR="0" indent="-6350" algn="ctr">
              <a:lnSpc>
                <a:spcPct val="102000"/>
              </a:lnSpc>
              <a:spcBef>
                <a:spcPts val="0"/>
              </a:spcBef>
              <a:spcAft>
                <a:spcPts val="1295"/>
              </a:spcAft>
            </a:pP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Fig</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ure 8</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Circuit Of </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obstacle</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detection </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via</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Radar  </a:t>
            </a:r>
            <a:endPar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Text Box 10"/>
          <p:cNvSpPr txBox="1"/>
          <p:nvPr/>
        </p:nvSpPr>
        <p:spPr>
          <a:xfrm>
            <a:off x="678180" y="1069975"/>
            <a:ext cx="10318750" cy="82994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rPr>
              <a:t>The Figure 8., shows the interfacing of Arduino UNO with the servo motor, BMP180 sensor and ultrasonic sensor</a:t>
            </a:r>
            <a:r>
              <a:rPr lang="en-US">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2833370" y="1934210"/>
            <a:ext cx="5583555" cy="3880485"/>
          </a:xfrm>
          <a:prstGeom prst="rect">
            <a:avLst/>
          </a:prstGeom>
        </p:spPr>
      </p:pic>
      <p:sp>
        <p:nvSpPr>
          <p:cNvPr id="5" name="Text Box 4"/>
          <p:cNvSpPr txBox="1"/>
          <p:nvPr/>
        </p:nvSpPr>
        <p:spPr>
          <a:xfrm>
            <a:off x="1978025" y="6036945"/>
            <a:ext cx="7396480" cy="373380"/>
          </a:xfrm>
          <a:prstGeom prst="rect">
            <a:avLst/>
          </a:prstGeom>
          <a:noFill/>
        </p:spPr>
        <p:txBody>
          <a:bodyPr wrap="none" rtlCol="0" anchor="t">
            <a:spAutoFit/>
          </a:bodyPr>
          <a:p>
            <a:pPr marL="6350" marR="0" indent="-6350" algn="ctr">
              <a:lnSpc>
                <a:spcPct val="102000"/>
              </a:lnSpc>
              <a:spcBef>
                <a:spcPts val="0"/>
              </a:spcBef>
              <a:spcAft>
                <a:spcPts val="1295"/>
              </a:spcAft>
            </a:pP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Fig</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ure</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 </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9</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 </a:t>
            </a:r>
            <a:r>
              <a:rPr lang="en-IN"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Graphical representation (Before the detection of an obstacle)  </a:t>
            </a:r>
            <a:endParaRPr lang="en-US"/>
          </a:p>
        </p:txBody>
      </p:sp>
      <p:sp>
        <p:nvSpPr>
          <p:cNvPr id="6" name="Text Box 5"/>
          <p:cNvSpPr txBox="1"/>
          <p:nvPr/>
        </p:nvSpPr>
        <p:spPr>
          <a:xfrm>
            <a:off x="408940" y="843280"/>
            <a:ext cx="10076815" cy="1198880"/>
          </a:xfrm>
          <a:prstGeom prst="rect">
            <a:avLst/>
          </a:prstGeom>
          <a:noFill/>
        </p:spPr>
        <p:txBody>
          <a:bodyPr wrap="square" rtlCol="0">
            <a:spAutoFit/>
          </a:bodyPr>
          <a:p>
            <a:pPr algn="just"/>
            <a:r>
              <a:rPr lang="en-US" sz="2400">
                <a:latin typeface="Times New Roman" panose="02020603050405020304" pitchFamily="18" charset="0"/>
                <a:cs typeface="Times New Roman" panose="02020603050405020304" pitchFamily="18" charset="0"/>
              </a:rPr>
              <a:t>The Figure 9., shows the graphical representaton before the obstacle detection. Hence the graph is represented in green colour indicating that there is no obstacle nearby it. </a:t>
            </a:r>
            <a:endParaRPr 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endParaRPr lang="en-US" dirty="0">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a:p>
            <a:endParaRPr lang="en-US"/>
          </a:p>
        </p:txBody>
      </p:sp>
      <p:sp>
        <p:nvSpPr>
          <p:cNvPr id="4" name="Text Box 3"/>
          <p:cNvSpPr txBox="1"/>
          <p:nvPr/>
        </p:nvSpPr>
        <p:spPr>
          <a:xfrm>
            <a:off x="1623695" y="6041390"/>
            <a:ext cx="7459980" cy="373380"/>
          </a:xfrm>
          <a:prstGeom prst="rect">
            <a:avLst/>
          </a:prstGeom>
          <a:noFill/>
        </p:spPr>
        <p:txBody>
          <a:bodyPr wrap="none" rtlCol="0" anchor="t">
            <a:spAutoFit/>
          </a:bodyPr>
          <a:p>
            <a:pPr marL="6350" marR="0" indent="-6350" algn="ctr">
              <a:lnSpc>
                <a:spcPct val="102000"/>
              </a:lnSpc>
              <a:spcBef>
                <a:spcPts val="0"/>
              </a:spcBef>
              <a:spcAft>
                <a:spcPts val="1295"/>
              </a:spcAft>
            </a:pP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Fig</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ure 10</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 </a:t>
            </a:r>
            <a:r>
              <a:rPr lang="en-IN"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sym typeface="+mn-ea"/>
              </a:rPr>
              <a:t>Graphical Representation (after the detection of the obstacle)  </a:t>
            </a:r>
            <a:endParaRPr lang="en-US"/>
          </a:p>
        </p:txBody>
      </p:sp>
      <p:sp>
        <p:nvSpPr>
          <p:cNvPr id="5" name="Text Box 4"/>
          <p:cNvSpPr txBox="1"/>
          <p:nvPr/>
        </p:nvSpPr>
        <p:spPr>
          <a:xfrm>
            <a:off x="677545" y="358775"/>
            <a:ext cx="9352280" cy="1137285"/>
          </a:xfrm>
          <a:prstGeom prst="rect">
            <a:avLst/>
          </a:prstGeom>
          <a:noFill/>
        </p:spPr>
        <p:txBody>
          <a:bodyPr wrap="square" rtlCol="0" anchor="t">
            <a:spAutoFit/>
          </a:bodyPr>
          <a:p>
            <a:pPr algn="just"/>
            <a:r>
              <a:rPr lang="en-US" sz="2200">
                <a:latin typeface="Times New Roman" panose="02020603050405020304" pitchFamily="18" charset="0"/>
                <a:cs typeface="Times New Roman" panose="02020603050405020304" pitchFamily="18" charset="0"/>
                <a:sym typeface="+mn-ea"/>
              </a:rPr>
              <a:t>The Figure 10., shows the graphical representaton after the obstacle detection. Hence the graph is represented in red colour indicating that there is an obstacle nearby it.</a:t>
            </a:r>
            <a:r>
              <a:rPr lang="en-US" sz="2400">
                <a:latin typeface="Times New Roman" panose="02020603050405020304" pitchFamily="18" charset="0"/>
                <a:cs typeface="Times New Roman" panose="02020603050405020304" pitchFamily="18" charset="0"/>
                <a:sym typeface="+mn-ea"/>
              </a:rPr>
              <a:t> </a:t>
            </a:r>
            <a:endParaRPr lang="en-US" sz="2400"/>
          </a:p>
        </p:txBody>
      </p:sp>
      <p:pic>
        <p:nvPicPr>
          <p:cNvPr id="6" name="Content Placeholder 5"/>
          <p:cNvPicPr>
            <a:picLocks noChangeAspect="1"/>
          </p:cNvPicPr>
          <p:nvPr>
            <p:ph sz="half" idx="2"/>
          </p:nvPr>
        </p:nvPicPr>
        <p:blipFill>
          <a:blip r:embed="rId1"/>
          <a:stretch>
            <a:fillRect/>
          </a:stretch>
        </p:blipFill>
        <p:spPr>
          <a:xfrm>
            <a:off x="2369185" y="1339215"/>
            <a:ext cx="5969000" cy="4702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684" y="309154"/>
            <a:ext cx="8596668" cy="670560"/>
          </a:xfrm>
        </p:spPr>
        <p:txBody>
          <a:bodyPr/>
          <a:lstStyle/>
          <a:p>
            <a:pPr algn="ctr"/>
            <a:r>
              <a:rPr lang="en-US" b="1" dirty="0" smtClean="0">
                <a:latin typeface="Times New Roman" panose="02020603050405020304" pitchFamily="18" charset="0"/>
                <a:cs typeface="Times New Roman" panose="02020603050405020304" pitchFamily="18" charset="0"/>
              </a:rPr>
              <a:t>COMMAND WINDOW </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tretch>
            <a:fillRect/>
          </a:stretch>
        </p:blipFill>
        <p:spPr>
          <a:xfrm>
            <a:off x="1343958" y="2513286"/>
            <a:ext cx="7264119" cy="3417252"/>
          </a:xfrm>
          <a:prstGeom prst="rect">
            <a:avLst/>
          </a:prstGeom>
        </p:spPr>
      </p:pic>
      <p:sp>
        <p:nvSpPr>
          <p:cNvPr id="5" name="Rectangle 4"/>
          <p:cNvSpPr/>
          <p:nvPr/>
        </p:nvSpPr>
        <p:spPr>
          <a:xfrm>
            <a:off x="2927939" y="6077211"/>
            <a:ext cx="3201035" cy="373380"/>
          </a:xfrm>
          <a:prstGeom prst="rect">
            <a:avLst/>
          </a:prstGeom>
        </p:spPr>
        <p:txBody>
          <a:bodyPr wrap="none">
            <a:spAutoFit/>
          </a:bodyPr>
          <a:lstStyle/>
          <a:p>
            <a:pPr marL="6350" marR="0" indent="-6350" algn="ctr">
              <a:lnSpc>
                <a:spcPct val="102000"/>
              </a:lnSpc>
              <a:spcBef>
                <a:spcPts val="0"/>
              </a:spcBef>
              <a:spcAft>
                <a:spcPts val="1170"/>
              </a:spcAft>
            </a:pPr>
            <a:r>
              <a:rPr lang="en-IN"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Fi</a:t>
            </a:r>
            <a:r>
              <a:rPr lang="en-US" alt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gure 11</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IN"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Output of </a:t>
            </a:r>
            <a:r>
              <a:rPr lang="en-IN" dirty="0" smtClean="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BMP180  </a:t>
            </a:r>
            <a:endParaRPr lang="en-US"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470263" y="1169184"/>
            <a:ext cx="9483634" cy="1553210"/>
          </a:xfrm>
          <a:prstGeom prst="rect">
            <a:avLst/>
          </a:prstGeom>
        </p:spPr>
        <p:txBody>
          <a:bodyPr wrap="square">
            <a:spAutoFit/>
          </a:bodyPr>
          <a:lstStyle/>
          <a:p>
            <a:pPr marL="314325" marR="0" indent="-285750" algn="just">
              <a:lnSpc>
                <a:spcPct val="111000"/>
              </a:lnSpc>
              <a:spcBef>
                <a:spcPts val="0"/>
              </a:spcBef>
              <a:spcAft>
                <a:spcPts val="1185"/>
              </a:spcAft>
              <a:buFont typeface="Wingdings" panose="05000000000000000000" pitchFamily="2" charset="2"/>
              <a:buChar char="Ø"/>
            </a:pPr>
            <a:r>
              <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 the command window, the calculated temperature, pressure, altitude and pressure at </a:t>
            </a:r>
            <a:r>
              <a:rPr lang="en-IN" sz="24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sea-level</a:t>
            </a:r>
            <a:r>
              <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based on the resolution is displayed.  </a:t>
            </a:r>
            <a:endParaRPr lang="en-US" sz="2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1275">
              <a:lnSpc>
                <a:spcPct val="145000"/>
              </a:lnSpc>
              <a:spcAft>
                <a:spcPts val="1640"/>
              </a:spcAft>
            </a:pPr>
            <a:r>
              <a:rPr lang="en-IN" sz="2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05246"/>
          </a:xfrm>
        </p:spPr>
        <p:txBody>
          <a:bodyPr>
            <a:noAutofit/>
          </a:bodyPr>
          <a:lstStyle/>
          <a:p>
            <a:pPr algn="ctr"/>
            <a:r>
              <a:rPr lang="en-US" b="1" dirty="0" smtClean="0">
                <a:latin typeface="Times New Roman" panose="02020603050405020304" pitchFamily="18" charset="0"/>
                <a:cs typeface="Times New Roman" panose="02020603050405020304" pitchFamily="18" charset="0"/>
              </a:rPr>
              <a:t>FUTURE SCOPE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3327" y="1423851"/>
            <a:ext cx="10319656" cy="4617511"/>
          </a:xfrm>
        </p:spPr>
        <p:txBody>
          <a:bodyPr>
            <a:normAutofit/>
          </a:bodyPr>
          <a:lstStyle/>
          <a:p>
            <a:pPr lvl="0" fontAlgn="base">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More aircraft’s types will be required to carry FDR and more stringent environment tests will be added.  </a:t>
            </a:r>
            <a:endParaRPr lang="en-IN" sz="2200" dirty="0" smtClean="0">
              <a:solidFill>
                <a:schemeClr val="tx1"/>
              </a:solidFill>
              <a:latin typeface="Times New Roman" panose="02020603050405020304" pitchFamily="18" charset="0"/>
              <a:cs typeface="Times New Roman" panose="02020603050405020304" pitchFamily="18" charset="0"/>
            </a:endParaRPr>
          </a:p>
          <a:p>
            <a:pPr marL="0" lvl="0" indent="0" fontAlgn="base">
              <a:buNone/>
            </a:pPr>
            <a:endParaRPr lang="en-US" sz="2200" dirty="0">
              <a:solidFill>
                <a:schemeClr val="tx1"/>
              </a:solidFill>
              <a:latin typeface="Times New Roman" panose="02020603050405020304" pitchFamily="18" charset="0"/>
              <a:cs typeface="Times New Roman" panose="02020603050405020304" pitchFamily="18" charset="0"/>
            </a:endParaRPr>
          </a:p>
          <a:p>
            <a:pPr lvl="0" fontAlgn="base">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Mandatory storage of images of the cockpit and instruments will be required. The privacy and integrity of FDR data for civilian aircraft will also be gathered. </a:t>
            </a:r>
            <a:endParaRPr lang="en-IN" sz="2200" dirty="0" smtClean="0">
              <a:solidFill>
                <a:schemeClr val="tx1"/>
              </a:solidFill>
              <a:latin typeface="Times New Roman" panose="02020603050405020304" pitchFamily="18" charset="0"/>
              <a:cs typeface="Times New Roman" panose="02020603050405020304" pitchFamily="18" charset="0"/>
            </a:endParaRPr>
          </a:p>
          <a:p>
            <a:pPr marL="0" lvl="0" indent="0" fontAlgn="base">
              <a:buNone/>
            </a:pPr>
            <a:r>
              <a:rPr lang="en-IN" sz="2200" dirty="0" smtClean="0">
                <a:solidFill>
                  <a:schemeClr val="tx1"/>
                </a:solidFill>
                <a:latin typeface="Times New Roman" panose="02020603050405020304" pitchFamily="18" charset="0"/>
                <a:cs typeface="Times New Roman" panose="02020603050405020304" pitchFamily="18" charset="0"/>
              </a:rPr>
              <a:t> </a:t>
            </a:r>
            <a:endParaRPr lang="en-US" sz="2200" dirty="0">
              <a:solidFill>
                <a:schemeClr val="tx1"/>
              </a:solidFill>
              <a:latin typeface="Times New Roman" panose="02020603050405020304" pitchFamily="18" charset="0"/>
              <a:cs typeface="Times New Roman" panose="02020603050405020304" pitchFamily="18" charset="0"/>
            </a:endParaRPr>
          </a:p>
          <a:p>
            <a:pPr lvl="0" fontAlgn="base">
              <a:buFont typeface="Wingdings" panose="05000000000000000000" pitchFamily="2" charset="2"/>
              <a:buChar char="Ø"/>
            </a:pPr>
            <a:r>
              <a:rPr lang="en-IN" sz="2200" dirty="0">
                <a:solidFill>
                  <a:schemeClr val="tx1"/>
                </a:solidFill>
                <a:latin typeface="Times New Roman" panose="02020603050405020304" pitchFamily="18" charset="0"/>
                <a:cs typeface="Times New Roman" panose="02020603050405020304" pitchFamily="18" charset="0"/>
              </a:rPr>
              <a:t>Collecting structural health </a:t>
            </a:r>
            <a:r>
              <a:rPr lang="en-IN" sz="2200" dirty="0" smtClean="0">
                <a:solidFill>
                  <a:schemeClr val="tx1"/>
                </a:solidFill>
                <a:latin typeface="Times New Roman" panose="02020603050405020304" pitchFamily="18" charset="0"/>
                <a:cs typeface="Times New Roman" panose="02020603050405020304" pitchFamily="18" charset="0"/>
              </a:rPr>
              <a:t>data </a:t>
            </a:r>
            <a:r>
              <a:rPr lang="en-IN" sz="2200" dirty="0">
                <a:solidFill>
                  <a:schemeClr val="tx1"/>
                </a:solidFill>
                <a:latin typeface="Times New Roman" panose="02020603050405020304" pitchFamily="18" charset="0"/>
                <a:cs typeface="Times New Roman" panose="02020603050405020304" pitchFamily="18" charset="0"/>
              </a:rPr>
              <a:t>w</a:t>
            </a:r>
            <a:r>
              <a:rPr lang="en-IN" sz="2200" dirty="0" smtClean="0">
                <a:solidFill>
                  <a:schemeClr val="tx1"/>
                </a:solidFill>
                <a:latin typeface="Times New Roman" panose="02020603050405020304" pitchFamily="18" charset="0"/>
                <a:cs typeface="Times New Roman" panose="02020603050405020304" pitchFamily="18" charset="0"/>
              </a:rPr>
              <a:t>ith </a:t>
            </a:r>
            <a:r>
              <a:rPr lang="en-IN" sz="2200" dirty="0">
                <a:solidFill>
                  <a:schemeClr val="tx1"/>
                </a:solidFill>
                <a:latin typeface="Times New Roman" panose="02020603050405020304" pitchFamily="18" charset="0"/>
                <a:cs typeface="Times New Roman" panose="02020603050405020304" pitchFamily="18" charset="0"/>
              </a:rPr>
              <a:t>wireless technologies in the future, perhaps the need of Block Box may be eliminated.  </a:t>
            </a:r>
            <a:endParaRPr lang="en-US" sz="22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13658"/>
            <a:ext cx="8596668" cy="618309"/>
          </a:xfrm>
        </p:spPr>
        <p:txBody>
          <a:bodyPr>
            <a:noAutofit/>
          </a:bodyPr>
          <a:lstStyle/>
          <a:p>
            <a:pPr algn="ctr"/>
            <a:r>
              <a:rPr lang="en-US" b="1" dirty="0" smtClean="0">
                <a:latin typeface="Times New Roman" panose="02020603050405020304" pitchFamily="18" charset="0"/>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8823" y="1175657"/>
            <a:ext cx="10620103" cy="4865705"/>
          </a:xfrm>
        </p:spPr>
        <p:txBody>
          <a:bodyPr>
            <a:noAutofit/>
          </a:bodyPr>
          <a:lstStyle/>
          <a:p>
            <a:pPr algn="just">
              <a:buFont typeface="Wingdings" panose="05000000000000000000" pitchFamily="2" charset="2"/>
              <a:buChar char="Ø"/>
            </a:pPr>
            <a:r>
              <a:rPr lang="en-IN" sz="2200" dirty="0" smtClean="0">
                <a:solidFill>
                  <a:schemeClr val="tx1"/>
                </a:solidFill>
                <a:latin typeface="Times New Roman" panose="02020603050405020304" pitchFamily="18" charset="0"/>
                <a:cs typeface="Times New Roman" panose="02020603050405020304" pitchFamily="18" charset="0"/>
              </a:rPr>
              <a:t>In </a:t>
            </a:r>
            <a:r>
              <a:rPr lang="en-IN" sz="2200" dirty="0">
                <a:solidFill>
                  <a:schemeClr val="tx1"/>
                </a:solidFill>
                <a:latin typeface="Times New Roman" panose="02020603050405020304" pitchFamily="18" charset="0"/>
                <a:cs typeface="Times New Roman" panose="02020603050405020304" pitchFamily="18" charset="0"/>
              </a:rPr>
              <a:t>internship, it helped us to understand the working principle of wireless flight data recorder and measurement of temperature, pressure using radar and evaluated the performance of flight. </a:t>
            </a:r>
            <a:endParaRPr lang="en-IN"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IN" sz="22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200" dirty="0" smtClean="0">
                <a:solidFill>
                  <a:schemeClr val="tx1"/>
                </a:solidFill>
                <a:latin typeface="Times New Roman" panose="02020603050405020304" pitchFamily="18" charset="0"/>
                <a:cs typeface="Times New Roman" panose="02020603050405020304" pitchFamily="18" charset="0"/>
              </a:rPr>
              <a:t>Also </a:t>
            </a:r>
            <a:r>
              <a:rPr lang="en-IN" sz="2200" dirty="0">
                <a:solidFill>
                  <a:schemeClr val="tx1"/>
                </a:solidFill>
                <a:latin typeface="Times New Roman" panose="02020603050405020304" pitchFamily="18" charset="0"/>
                <a:cs typeface="Times New Roman" panose="02020603050405020304" pitchFamily="18" charset="0"/>
              </a:rPr>
              <a:t>got an opportunity to interact with the team members and found </a:t>
            </a:r>
            <a:r>
              <a:rPr lang="en-IN" sz="2200" dirty="0" smtClean="0">
                <a:solidFill>
                  <a:schemeClr val="tx1"/>
                </a:solidFill>
                <a:latin typeface="Times New Roman" panose="02020603050405020304" pitchFamily="18" charset="0"/>
                <a:cs typeface="Times New Roman" panose="02020603050405020304" pitchFamily="18" charset="0"/>
              </a:rPr>
              <a:t>that </a:t>
            </a:r>
            <a:r>
              <a:rPr lang="en-IN" sz="2200" dirty="0">
                <a:solidFill>
                  <a:schemeClr val="tx1"/>
                </a:solidFill>
                <a:latin typeface="Times New Roman" panose="02020603050405020304" pitchFamily="18" charset="0"/>
                <a:cs typeface="Times New Roman" panose="02020603050405020304" pitchFamily="18" charset="0"/>
              </a:rPr>
              <a:t>the parameters from sensor’s output of aircraft are acquired and desired parameter is stored in the data recorder</a:t>
            </a:r>
            <a:r>
              <a:rPr lang="en-IN" sz="2200" dirty="0" smtClean="0">
                <a:solidFill>
                  <a:schemeClr val="tx1"/>
                </a:solidFill>
                <a:latin typeface="Times New Roman" panose="02020603050405020304" pitchFamily="18" charset="0"/>
                <a:cs typeface="Times New Roman" panose="02020603050405020304" pitchFamily="18" charset="0"/>
              </a:rPr>
              <a:t>.</a:t>
            </a:r>
            <a:endParaRPr lang="en-IN"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IN" sz="22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200" dirty="0" smtClean="0">
                <a:solidFill>
                  <a:schemeClr val="tx1"/>
                </a:solidFill>
                <a:latin typeface="Times New Roman" panose="02020603050405020304" pitchFamily="18" charset="0"/>
                <a:cs typeface="Times New Roman" panose="02020603050405020304" pitchFamily="18" charset="0"/>
              </a:rPr>
              <a:t>We </a:t>
            </a:r>
            <a:r>
              <a:rPr lang="en-IN" sz="2200" dirty="0">
                <a:solidFill>
                  <a:schemeClr val="tx1"/>
                </a:solidFill>
                <a:latin typeface="Times New Roman" panose="02020603050405020304" pitchFamily="18" charset="0"/>
                <a:cs typeface="Times New Roman" panose="02020603050405020304" pitchFamily="18" charset="0"/>
              </a:rPr>
              <a:t>can have an idea of an efficiency of </a:t>
            </a:r>
            <a:r>
              <a:rPr lang="en-IN" sz="2200" dirty="0" smtClean="0">
                <a:solidFill>
                  <a:schemeClr val="tx1"/>
                </a:solidFill>
                <a:latin typeface="Times New Roman" panose="02020603050405020304" pitchFamily="18" charset="0"/>
                <a:cs typeface="Times New Roman" panose="02020603050405020304" pitchFamily="18" charset="0"/>
              </a:rPr>
              <a:t>the </a:t>
            </a:r>
            <a:r>
              <a:rPr lang="en-IN" sz="2200" dirty="0">
                <a:solidFill>
                  <a:schemeClr val="tx1"/>
                </a:solidFill>
                <a:latin typeface="Times New Roman" panose="02020603050405020304" pitchFamily="18" charset="0"/>
                <a:cs typeface="Times New Roman" panose="02020603050405020304" pitchFamily="18" charset="0"/>
              </a:rPr>
              <a:t>radar by testing objects at different levels and observe how faster or smoothly it detects an object that it finds in a way and gives us an expected range of the obstacle</a:t>
            </a:r>
            <a:r>
              <a:rPr lang="en-IN" sz="2200" dirty="0" smtClean="0">
                <a:solidFill>
                  <a:schemeClr val="tx1"/>
                </a:solidFill>
                <a:latin typeface="Times New Roman" panose="02020603050405020304" pitchFamily="18" charset="0"/>
                <a:cs typeface="Times New Roman" panose="02020603050405020304" pitchFamily="18" charset="0"/>
              </a:rPr>
              <a:t>.</a:t>
            </a:r>
            <a:endParaRPr lang="en-IN" sz="2200" dirty="0"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61257"/>
            <a:ext cx="8080964" cy="757646"/>
          </a:xfrm>
        </p:spPr>
        <p:txBody>
          <a:bodyPr/>
          <a:lstStyle/>
          <a:p>
            <a:pPr algn="ctr"/>
            <a:r>
              <a:rPr lang="en-US" b="1" dirty="0" smtClean="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1886" y="1123406"/>
            <a:ext cx="10655525" cy="5434147"/>
          </a:xfrm>
        </p:spPr>
        <p:txBody>
          <a:bodyPr>
            <a:noAutofit/>
          </a:bodyPr>
          <a:lstStyle/>
          <a:p>
            <a:pPr lvl="0" fontAlgn="base">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Shreyas</a:t>
            </a:r>
            <a:r>
              <a:rPr lang="en-IN" sz="2000" dirty="0">
                <a:latin typeface="Times New Roman" panose="02020603050405020304" pitchFamily="18" charset="0"/>
                <a:cs typeface="Times New Roman" panose="02020603050405020304" pitchFamily="18" charset="0"/>
              </a:rPr>
              <a:t> Mehta, </a:t>
            </a:r>
            <a:r>
              <a:rPr lang="en-IN" sz="2000" dirty="0" err="1">
                <a:latin typeface="Times New Roman" panose="02020603050405020304" pitchFamily="18" charset="0"/>
                <a:cs typeface="Times New Roman" panose="02020603050405020304" pitchFamily="18" charset="0"/>
              </a:rPr>
              <a:t>Shashank</a:t>
            </a:r>
            <a:r>
              <a:rPr lang="en-IN" sz="2000" dirty="0">
                <a:latin typeface="Times New Roman" panose="02020603050405020304" pitchFamily="18" charset="0"/>
                <a:cs typeface="Times New Roman" panose="02020603050405020304" pitchFamily="18" charset="0"/>
              </a:rPr>
              <a:t> Tiwari “Radar System Using Arduino and Ultrasonic Sensor” IJNRD, Volume 3, Issue 4 April </a:t>
            </a:r>
            <a:r>
              <a:rPr lang="en-IN" sz="2000" dirty="0" smtClean="0">
                <a:latin typeface="Times New Roman" panose="02020603050405020304" pitchFamily="18" charset="0"/>
                <a:cs typeface="Times New Roman" panose="02020603050405020304" pitchFamily="18" charset="0"/>
              </a:rPr>
              <a:t>2018.</a:t>
            </a:r>
            <a:endParaRPr lang="en-IN" sz="2000" dirty="0" smtClean="0">
              <a:latin typeface="Times New Roman" panose="02020603050405020304" pitchFamily="18" charset="0"/>
              <a:cs typeface="Times New Roman" panose="02020603050405020304" pitchFamily="18" charset="0"/>
            </a:endParaRPr>
          </a:p>
          <a:p>
            <a:pPr marL="0" lvl="0" indent="0" fontAlgn="base">
              <a:buNone/>
            </a:pPr>
            <a:endParaRPr lang="en-US" sz="2000" dirty="0">
              <a:latin typeface="Times New Roman" panose="02020603050405020304" pitchFamily="18" charset="0"/>
              <a:cs typeface="Times New Roman" panose="02020603050405020304" pitchFamily="18" charset="0"/>
            </a:endParaRPr>
          </a:p>
          <a:p>
            <a:pPr lvl="0" fontAlgn="base">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Srijan</a:t>
            </a:r>
            <a:r>
              <a:rPr lang="en-IN" sz="2000" dirty="0">
                <a:latin typeface="Times New Roman" panose="02020603050405020304" pitchFamily="18" charset="0"/>
                <a:cs typeface="Times New Roman" panose="02020603050405020304" pitchFamily="18" charset="0"/>
              </a:rPr>
              <a:t> Dubey, </a:t>
            </a:r>
            <a:r>
              <a:rPr lang="en-IN" sz="2000" dirty="0" err="1">
                <a:latin typeface="Times New Roman" panose="02020603050405020304" pitchFamily="18" charset="0"/>
                <a:cs typeface="Times New Roman" panose="02020603050405020304" pitchFamily="18" charset="0"/>
              </a:rPr>
              <a:t>Supragya</a:t>
            </a:r>
            <a:r>
              <a:rPr lang="en-IN" sz="2000" dirty="0">
                <a:latin typeface="Times New Roman" panose="02020603050405020304" pitchFamily="18" charset="0"/>
                <a:cs typeface="Times New Roman" panose="02020603050405020304" pitchFamily="18" charset="0"/>
              </a:rPr>
              <a:t> Tiwari, Simit Roy “Implementation Of Radar Using Ultrasonic Sensor” Indian </a:t>
            </a:r>
            <a:r>
              <a:rPr lang="en-IN" sz="2000" dirty="0" smtClean="0">
                <a:latin typeface="Times New Roman" panose="02020603050405020304" pitchFamily="18" charset="0"/>
                <a:cs typeface="Times New Roman" panose="02020603050405020304" pitchFamily="18" charset="0"/>
              </a:rPr>
              <a:t>J.Sci.Res.2018.</a:t>
            </a:r>
            <a:endParaRPr lang="en-IN" sz="2000" dirty="0" smtClean="0">
              <a:latin typeface="Times New Roman" panose="02020603050405020304" pitchFamily="18" charset="0"/>
              <a:cs typeface="Times New Roman" panose="02020603050405020304" pitchFamily="18" charset="0"/>
            </a:endParaRPr>
          </a:p>
          <a:p>
            <a:pPr lvl="0" fontAlgn="base">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lvl="0" fontAlgn="base">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Antonio </a:t>
            </a:r>
            <a:r>
              <a:rPr lang="en-IN" sz="2000" dirty="0" err="1">
                <a:latin typeface="Times New Roman" panose="02020603050405020304" pitchFamily="18" charset="0"/>
                <a:cs typeface="Times New Roman" panose="02020603050405020304" pitchFamily="18" charset="0"/>
              </a:rPr>
              <a:t>Tedeschi</a:t>
            </a:r>
            <a:r>
              <a:rPr lang="en-IN" sz="2000" dirty="0">
                <a:latin typeface="Times New Roman" panose="02020603050405020304" pitchFamily="18" charset="0"/>
                <a:cs typeface="Times New Roman" panose="02020603050405020304" pitchFamily="18" charset="0"/>
              </a:rPr>
              <a:t>, Stefano </a:t>
            </a:r>
            <a:r>
              <a:rPr lang="en-IN" sz="2000" dirty="0" err="1">
                <a:latin typeface="Times New Roman" panose="02020603050405020304" pitchFamily="18" charset="0"/>
                <a:cs typeface="Times New Roman" panose="02020603050405020304" pitchFamily="18" charset="0"/>
              </a:rPr>
              <a:t>Calcaterra</a:t>
            </a:r>
            <a:r>
              <a:rPr lang="en-IN" sz="2000" dirty="0">
                <a:latin typeface="Times New Roman" panose="02020603050405020304" pitchFamily="18" charset="0"/>
                <a:cs typeface="Times New Roman" panose="02020603050405020304" pitchFamily="18" charset="0"/>
              </a:rPr>
              <a:t>, Francesco Benedetto “Ultrasonic Radar System: Arduino and Virtual Reality for a Light-Free Mapping of Indoor Environments” IEEE Sensors Journal Volume: 17, Issue: 14, July 15, </a:t>
            </a:r>
            <a:r>
              <a:rPr lang="en-IN" sz="2000" dirty="0" smtClean="0">
                <a:latin typeface="Times New Roman" panose="02020603050405020304" pitchFamily="18" charset="0"/>
                <a:cs typeface="Times New Roman" panose="02020603050405020304" pitchFamily="18" charset="0"/>
              </a:rPr>
              <a:t>2017.</a:t>
            </a:r>
            <a:endParaRPr lang="en-IN" sz="2000" dirty="0" smtClean="0">
              <a:latin typeface="Times New Roman" panose="02020603050405020304" pitchFamily="18" charset="0"/>
              <a:cs typeface="Times New Roman" panose="02020603050405020304" pitchFamily="18" charset="0"/>
            </a:endParaRPr>
          </a:p>
          <a:p>
            <a:pPr lvl="0" fontAlgn="base">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lvl="0" fontAlgn="base">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Krishna M. </a:t>
            </a:r>
            <a:r>
              <a:rPr lang="en-IN" sz="2000" dirty="0" err="1">
                <a:latin typeface="Times New Roman" panose="02020603050405020304" pitchFamily="18" charset="0"/>
                <a:cs typeface="Times New Roman" panose="02020603050405020304" pitchFamily="18" charset="0"/>
              </a:rPr>
              <a:t>Kavi</a:t>
            </a:r>
            <a:r>
              <a:rPr lang="en-IN" sz="2000" dirty="0">
                <a:latin typeface="Times New Roman" panose="02020603050405020304" pitchFamily="18" charset="0"/>
                <a:cs typeface="Times New Roman" panose="02020603050405020304" pitchFamily="18" charset="0"/>
              </a:rPr>
              <a:t>, ”Beyond The Black box”, IEEE Spectrum, August </a:t>
            </a:r>
            <a:r>
              <a:rPr lang="en-IN" sz="2000" dirty="0" smtClean="0">
                <a:latin typeface="Times New Roman" panose="02020603050405020304" pitchFamily="18" charset="0"/>
                <a:cs typeface="Times New Roman" panose="02020603050405020304" pitchFamily="18" charset="0"/>
              </a:rPr>
              <a:t>2016,pp.44-48.</a:t>
            </a:r>
            <a:endParaRPr lang="en-IN" sz="2000" dirty="0" smtClean="0">
              <a:latin typeface="Times New Roman" panose="02020603050405020304" pitchFamily="18" charset="0"/>
              <a:cs typeface="Times New Roman" panose="02020603050405020304" pitchFamily="18" charset="0"/>
            </a:endParaRPr>
          </a:p>
          <a:p>
            <a:pPr marL="0" lvl="0" indent="0" fontAlgn="base">
              <a:buNone/>
            </a:pPr>
            <a:endParaRPr lang="en-US" sz="2000" dirty="0">
              <a:latin typeface="Times New Roman" panose="02020603050405020304" pitchFamily="18" charset="0"/>
              <a:cs typeface="Times New Roman" panose="02020603050405020304" pitchFamily="18" charset="0"/>
            </a:endParaRPr>
          </a:p>
          <a:p>
            <a:pPr lvl="0" fontAlgn="base">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Jerry Nelson, “Thinking out of the box”, IEEE Spectrum, September </a:t>
            </a:r>
            <a:r>
              <a:rPr lang="en-IN" sz="2000" dirty="0" smtClean="0">
                <a:latin typeface="Times New Roman" panose="02020603050405020304" pitchFamily="18" charset="0"/>
                <a:cs typeface="Times New Roman" panose="02020603050405020304" pitchFamily="18" charset="0"/>
              </a:rPr>
              <a:t>2016, </a:t>
            </a:r>
            <a:r>
              <a:rPr lang="en-IN" sz="2000" dirty="0">
                <a:latin typeface="Times New Roman" panose="02020603050405020304" pitchFamily="18" charset="0"/>
                <a:cs typeface="Times New Roman" panose="02020603050405020304" pitchFamily="18" charset="0"/>
              </a:rPr>
              <a:t>pp.08.</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07623" y="2625634"/>
            <a:ext cx="6923314" cy="1569660"/>
          </a:xfrm>
          <a:prstGeom prst="rect">
            <a:avLst/>
          </a:prstGeom>
          <a:noFill/>
        </p:spPr>
        <p:txBody>
          <a:bodyPr wrap="square" rtlCol="0">
            <a:spAutoFit/>
          </a:bodyPr>
          <a:lstStyle/>
          <a:p>
            <a:r>
              <a:rPr lang="en-US" sz="9600" dirty="0" smtClean="0">
                <a:solidFill>
                  <a:schemeClr val="accent1">
                    <a:lumMod val="50000"/>
                  </a:schemeClr>
                </a:solidFill>
                <a:latin typeface="Algerian" panose="04020705040A02060702" pitchFamily="82" charset="0"/>
              </a:rPr>
              <a:t>THANK YOU</a:t>
            </a:r>
            <a:endParaRPr lang="en-US" sz="9600" dirty="0">
              <a:solidFill>
                <a:schemeClr val="accent1">
                  <a:lumMod val="50000"/>
                </a:schemeClr>
              </a:solidFill>
              <a:latin typeface="Algerian" panose="04020705040A02060702" pitchFamily="8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p15:prstTrans prst="origami"/>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1"/>
          <a:stretch>
            <a:fillRect/>
          </a:stretch>
        </p:blipFill>
        <p:spPr>
          <a:xfrm>
            <a:off x="2612571" y="783772"/>
            <a:ext cx="6244046" cy="6074228"/>
          </a:xfrm>
          <a:prstGeom prst="rect">
            <a:avLst/>
          </a:prstGeom>
        </p:spPr>
      </p:pic>
      <p:sp>
        <p:nvSpPr>
          <p:cNvPr id="4" name="TextBox 3"/>
          <p:cNvSpPr txBox="1"/>
          <p:nvPr/>
        </p:nvSpPr>
        <p:spPr>
          <a:xfrm>
            <a:off x="3553097" y="0"/>
            <a:ext cx="4454434" cy="646331"/>
          </a:xfrm>
          <a:prstGeom prst="rect">
            <a:avLst/>
          </a:prstGeom>
          <a:noFill/>
        </p:spPr>
        <p:txBody>
          <a:bodyPr wrap="square" rtlCol="0">
            <a:spAutoFit/>
          </a:bodyPr>
          <a:lstStyle/>
          <a:p>
            <a:pPr algn="ct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CERTIFICATE</a:t>
            </a:r>
            <a:endParaRPr lang="en-US" sz="36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962" y="361134"/>
            <a:ext cx="9905998" cy="653142"/>
          </a:xfrm>
        </p:spPr>
        <p:txBody>
          <a:bodyPr/>
          <a:lstStyle/>
          <a:p>
            <a:pPr algn="ctr"/>
            <a:r>
              <a:rPr lang="en-US" b="1" dirty="0" smtClean="0">
                <a:latin typeface="Times New Roman" panose="02020603050405020304" pitchFamily="18" charset="0"/>
                <a:cs typeface="Times New Roman" panose="02020603050405020304" pitchFamily="18" charset="0"/>
              </a:rPr>
              <a:t>COMPANY PROFILE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31962" y="1498418"/>
            <a:ext cx="10554788" cy="4784814"/>
          </a:xfrm>
        </p:spPr>
        <p:txBody>
          <a:bodyPr>
            <a:normAutofit/>
          </a:bodyPr>
          <a:lstStyle/>
          <a:p>
            <a:pPr>
              <a:buFont typeface="Wingdings" panose="05000000000000000000" pitchFamily="2" charset="2"/>
              <a:buChar char="Ø"/>
            </a:pPr>
            <a:r>
              <a:rPr lang="en-GB" sz="2200" dirty="0">
                <a:solidFill>
                  <a:schemeClr val="tx1"/>
                </a:solidFill>
                <a:latin typeface="Times New Roman" panose="02020603050405020304" pitchFamily="18" charset="0"/>
                <a:cs typeface="Times New Roman" panose="02020603050405020304" pitchFamily="18" charset="0"/>
              </a:rPr>
              <a:t>HAL was </a:t>
            </a:r>
            <a:r>
              <a:rPr lang="en-GB" sz="2200" dirty="0" smtClean="0">
                <a:solidFill>
                  <a:schemeClr val="tx1"/>
                </a:solidFill>
                <a:latin typeface="Times New Roman" panose="02020603050405020304" pitchFamily="18" charset="0"/>
                <a:cs typeface="Times New Roman" panose="02020603050405020304" pitchFamily="18" charset="0"/>
              </a:rPr>
              <a:t>established as </a:t>
            </a:r>
            <a:r>
              <a:rPr lang="en-GB" sz="2200" dirty="0">
                <a:solidFill>
                  <a:schemeClr val="tx1"/>
                </a:solidFill>
                <a:latin typeface="Times New Roman" panose="02020603050405020304" pitchFamily="18" charset="0"/>
                <a:cs typeface="Times New Roman" panose="02020603050405020304" pitchFamily="18" charset="0"/>
              </a:rPr>
              <a:t>Hindustan Aircraft Limited in </a:t>
            </a:r>
            <a:r>
              <a:rPr lang="en-GB" sz="2200" dirty="0" smtClean="0">
                <a:solidFill>
                  <a:schemeClr val="tx1"/>
                </a:solidFill>
                <a:latin typeface="Times New Roman" panose="02020603050405020304" pitchFamily="18" charset="0"/>
                <a:cs typeface="Times New Roman" panose="02020603050405020304" pitchFamily="18" charset="0"/>
              </a:rPr>
              <a:t>Bangalore </a:t>
            </a:r>
            <a:r>
              <a:rPr lang="en-GB" sz="2200" dirty="0">
                <a:solidFill>
                  <a:schemeClr val="tx1"/>
                </a:solidFill>
                <a:latin typeface="Times New Roman" panose="02020603050405020304" pitchFamily="18" charset="0"/>
                <a:cs typeface="Times New Roman" panose="02020603050405020304" pitchFamily="18" charset="0"/>
              </a:rPr>
              <a:t>on 23 </a:t>
            </a:r>
            <a:r>
              <a:rPr lang="en-GB" sz="2200" dirty="0" smtClean="0">
                <a:solidFill>
                  <a:schemeClr val="tx1"/>
                </a:solidFill>
                <a:latin typeface="Times New Roman" panose="02020603050405020304" pitchFamily="18" charset="0"/>
                <a:cs typeface="Times New Roman" panose="02020603050405020304" pitchFamily="18" charset="0"/>
              </a:rPr>
              <a:t>December </a:t>
            </a:r>
            <a:r>
              <a:rPr lang="en-GB" sz="2200" dirty="0">
                <a:solidFill>
                  <a:schemeClr val="tx1"/>
                </a:solidFill>
                <a:latin typeface="Times New Roman" panose="02020603050405020304" pitchFamily="18" charset="0"/>
                <a:cs typeface="Times New Roman" panose="02020603050405020304" pitchFamily="18" charset="0"/>
              </a:rPr>
              <a:t>1940 by </a:t>
            </a:r>
            <a:r>
              <a:rPr lang="en-GB" sz="2200" b="1" dirty="0">
                <a:solidFill>
                  <a:schemeClr val="tx1"/>
                </a:solidFill>
                <a:latin typeface="Times New Roman" panose="02020603050405020304" pitchFamily="18" charset="0"/>
                <a:cs typeface="Times New Roman" panose="02020603050405020304" pitchFamily="18" charset="0"/>
              </a:rPr>
              <a:t> WALCHAND HIRACHAND  </a:t>
            </a:r>
            <a:r>
              <a:rPr lang="en-GB" sz="2200" dirty="0">
                <a:solidFill>
                  <a:schemeClr val="tx1"/>
                </a:solidFill>
                <a:latin typeface="Times New Roman" panose="02020603050405020304" pitchFamily="18" charset="0"/>
                <a:cs typeface="Times New Roman" panose="02020603050405020304" pitchFamily="18" charset="0"/>
              </a:rPr>
              <a:t>who became chairman of the </a:t>
            </a:r>
            <a:r>
              <a:rPr lang="en-GB" sz="2200" dirty="0" smtClean="0">
                <a:solidFill>
                  <a:schemeClr val="tx1"/>
                </a:solidFill>
                <a:latin typeface="Times New Roman" panose="02020603050405020304" pitchFamily="18" charset="0"/>
                <a:cs typeface="Times New Roman" panose="02020603050405020304" pitchFamily="18" charset="0"/>
              </a:rPr>
              <a:t>company.</a:t>
            </a:r>
            <a:endParaRPr lang="en-GB" sz="22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GB" sz="22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2200" dirty="0" smtClean="0">
                <a:solidFill>
                  <a:schemeClr val="tx1"/>
                </a:solidFill>
                <a:latin typeface="Times New Roman" panose="02020603050405020304" pitchFamily="18" charset="0"/>
                <a:cs typeface="Times New Roman" panose="02020603050405020304" pitchFamily="18" charset="0"/>
              </a:rPr>
              <a:t>HINDUSTAN </a:t>
            </a:r>
            <a:r>
              <a:rPr lang="en-GB" sz="2200" dirty="0">
                <a:solidFill>
                  <a:schemeClr val="tx1"/>
                </a:solidFill>
                <a:latin typeface="Times New Roman" panose="02020603050405020304" pitchFamily="18" charset="0"/>
                <a:cs typeface="Times New Roman" panose="02020603050405020304" pitchFamily="18" charset="0"/>
              </a:rPr>
              <a:t>AERONAUTICS LIMITED (HAL) is an Indian state owned aerospace and defence company based in Bengaluru</a:t>
            </a:r>
            <a:r>
              <a:rPr lang="en-GB" sz="2200" dirty="0" smtClean="0">
                <a:solidFill>
                  <a:schemeClr val="tx1"/>
                </a:solidFill>
                <a:latin typeface="Times New Roman" panose="02020603050405020304" pitchFamily="18" charset="0"/>
                <a:cs typeface="Times New Roman" panose="02020603050405020304" pitchFamily="18" charset="0"/>
              </a:rPr>
              <a:t>, Karnataka</a:t>
            </a:r>
            <a:r>
              <a:rPr lang="en-GB" sz="2200" dirty="0">
                <a:solidFill>
                  <a:schemeClr val="tx1"/>
                </a:solidFill>
                <a:latin typeface="Times New Roman" panose="02020603050405020304" pitchFamily="18" charset="0"/>
                <a:cs typeface="Times New Roman" panose="02020603050405020304" pitchFamily="18" charset="0"/>
              </a:rPr>
              <a:t>. It is governed under the management of the Indian Ministry of Defence</a:t>
            </a:r>
            <a:r>
              <a:rPr lang="en-GB" sz="2200" dirty="0" smtClean="0">
                <a:solidFill>
                  <a:schemeClr val="tx1"/>
                </a:solidFill>
                <a:latin typeface="Times New Roman" panose="02020603050405020304" pitchFamily="18" charset="0"/>
                <a:cs typeface="Times New Roman" panose="02020603050405020304" pitchFamily="18" charset="0"/>
              </a:rPr>
              <a:t>.</a:t>
            </a:r>
            <a:endParaRPr lang="en-GB" sz="2200"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2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GB" sz="2200" dirty="0">
                <a:solidFill>
                  <a:schemeClr val="tx1"/>
                </a:solidFill>
                <a:latin typeface="Times New Roman" panose="02020603050405020304" pitchFamily="18" charset="0"/>
                <a:cs typeface="Times New Roman" panose="02020603050405020304" pitchFamily="18" charset="0"/>
              </a:rPr>
              <a:t>The government – owned corporation is primarily involved in the operations of the aerospace industry. This include manufacturing , fabrication and assembly of aircraft, jet engines, helicopters and their spare parts</a:t>
            </a:r>
            <a:r>
              <a:rPr lang="en-GB" sz="2200" dirty="0" smtClean="0">
                <a:solidFill>
                  <a:schemeClr val="tx1"/>
                </a:solidFill>
                <a:latin typeface="Times New Roman" panose="02020603050405020304" pitchFamily="18" charset="0"/>
                <a:cs typeface="Times New Roman" panose="02020603050405020304" pitchFamily="18" charset="0"/>
              </a:rPr>
              <a:t>. </a:t>
            </a: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8313781" y="0"/>
            <a:ext cx="2790825" cy="13454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
            <a:ext cx="8877798" cy="862148"/>
          </a:xfrm>
        </p:spPr>
        <p:txBody>
          <a:bodyPr>
            <a:normAutofit/>
          </a:bodyPr>
          <a:lstStyle/>
          <a:p>
            <a:pPr algn="ctr"/>
            <a:r>
              <a:rPr lang="en-US" b="1" dirty="0" smtClean="0">
                <a:latin typeface="Times New Roman" panose="02020603050405020304" pitchFamily="18" charset="0"/>
                <a:cs typeface="Times New Roman" panose="02020603050405020304" pitchFamily="18" charset="0"/>
              </a:rPr>
              <a:t>ABOUT COMPANY</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1886" y="718458"/>
            <a:ext cx="7302137" cy="6156177"/>
          </a:xfrm>
        </p:spPr>
        <p:txBody>
          <a:bodyPr>
            <a:noAutofit/>
          </a:bodyPr>
          <a:lstStyle/>
          <a:p>
            <a:pPr algn="just">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HAL is currently meeting the requirements of </a:t>
            </a:r>
            <a:r>
              <a:rPr lang="en-US" sz="2200" dirty="0" smtClean="0">
                <a:solidFill>
                  <a:schemeClr val="tx1"/>
                </a:solidFill>
                <a:latin typeface="Times New Roman" panose="02020603050405020304" pitchFamily="18" charset="0"/>
                <a:cs typeface="Times New Roman" panose="02020603050405020304" pitchFamily="18" charset="0"/>
              </a:rPr>
              <a:t>structures for </a:t>
            </a:r>
            <a:r>
              <a:rPr lang="en-US" sz="2200" dirty="0">
                <a:solidFill>
                  <a:schemeClr val="tx1"/>
                </a:solidFill>
                <a:latin typeface="Times New Roman" panose="02020603050405020304" pitchFamily="18" charset="0"/>
                <a:cs typeface="Times New Roman" panose="02020603050405020304" pitchFamily="18" charset="0"/>
              </a:rPr>
              <a:t>aerospace launch vehicles and satellites of ISRO through its dedicated Aerospace Division. </a:t>
            </a:r>
            <a:endParaRPr lang="en-US"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2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rPr>
              <a:t>HAL has also contributed to Mars mission by supplying riveted structural assemblies and welded propellant tankages for the Polar Satellite Launch Vehicle (PSLV-C25</a:t>
            </a:r>
            <a:r>
              <a:rPr lang="en-US" sz="2200" dirty="0" smtClean="0">
                <a:solidFill>
                  <a:schemeClr val="tx1"/>
                </a:solidFill>
                <a:latin typeface="Times New Roman" panose="02020603050405020304" pitchFamily="18" charset="0"/>
                <a:cs typeface="Times New Roman" panose="02020603050405020304" pitchFamily="18" charset="0"/>
              </a:rPr>
              <a:t>).</a:t>
            </a:r>
            <a:endParaRPr lang="en-US" sz="22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Today, HAL has 19 Production Units and 9 Research and Design Centers in 7 locations in India. </a:t>
            </a:r>
            <a:endParaRPr lang="en-US"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HAL has been successful in numerous R &amp; D programs developed for both Defence and Civil Aviation sectors.</a:t>
            </a:r>
            <a:endParaRPr lang="en-US" sz="2200" dirty="0">
              <a:solidFill>
                <a:schemeClr val="tx1"/>
              </a:solidFill>
              <a:latin typeface="Times New Roman" panose="02020603050405020304" pitchFamily="18" charset="0"/>
              <a:cs typeface="Times New Roman" panose="02020603050405020304" pitchFamily="18" charset="0"/>
            </a:endParaRPr>
          </a:p>
          <a:p>
            <a:pPr algn="just"/>
            <a:endParaRPr lang="en-US" sz="22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7837714" y="758406"/>
            <a:ext cx="3209697" cy="2115424"/>
          </a:xfrm>
          <a:prstGeom prst="rect">
            <a:avLst/>
          </a:prstGeom>
        </p:spPr>
      </p:pic>
      <p:pic>
        <p:nvPicPr>
          <p:cNvPr id="5" name="Picture 4"/>
          <p:cNvPicPr>
            <a:picLocks noChangeAspect="1"/>
          </p:cNvPicPr>
          <p:nvPr/>
        </p:nvPicPr>
        <p:blipFill>
          <a:blip r:embed="rId2"/>
          <a:stretch>
            <a:fillRect/>
          </a:stretch>
        </p:blipFill>
        <p:spPr>
          <a:xfrm>
            <a:off x="7837713" y="3705448"/>
            <a:ext cx="3209697" cy="2368781"/>
          </a:xfrm>
          <a:prstGeom prst="rect">
            <a:avLst/>
          </a:prstGeom>
        </p:spPr>
      </p:pic>
      <p:sp>
        <p:nvSpPr>
          <p:cNvPr id="7" name="TextBox 6"/>
          <p:cNvSpPr txBox="1"/>
          <p:nvPr/>
        </p:nvSpPr>
        <p:spPr>
          <a:xfrm>
            <a:off x="7942217" y="3058910"/>
            <a:ext cx="3043645" cy="368300"/>
          </a:xfrm>
          <a:prstGeom prst="rect">
            <a:avLst/>
          </a:prstGeom>
          <a:noFill/>
        </p:spPr>
        <p:txBody>
          <a:bodyPr wrap="square" rtlCol="0">
            <a:spAutoFit/>
          </a:bodyPr>
          <a:lstStyle/>
          <a:p>
            <a:pPr algn="ctr"/>
            <a:r>
              <a:rPr lang="en-US" dirty="0" smtClean="0">
                <a:solidFill>
                  <a:schemeClr val="accent6">
                    <a:lumMod val="75000"/>
                  </a:schemeClr>
                </a:solidFill>
                <a:latin typeface="Arial" panose="020B0604020202020204" pitchFamily="34" charset="0"/>
                <a:cs typeface="Arial" panose="020B0604020202020204" pitchFamily="34" charset="0"/>
              </a:rPr>
              <a:t>Figure 1: ALH (Dhruv)</a:t>
            </a:r>
            <a:endParaRPr lang="en-US" dirty="0">
              <a:solidFill>
                <a:schemeClr val="accent6">
                  <a:lumMod val="75000"/>
                </a:schemeClr>
              </a:solidFill>
              <a:latin typeface="Arial" panose="020B0604020202020204" pitchFamily="34" charset="0"/>
              <a:cs typeface="Arial" panose="020B0604020202020204" pitchFamily="34" charset="0"/>
            </a:endParaRPr>
          </a:p>
        </p:txBody>
      </p:sp>
      <p:sp>
        <p:nvSpPr>
          <p:cNvPr id="8" name="TextBox 7"/>
          <p:cNvSpPr txBox="1"/>
          <p:nvPr/>
        </p:nvSpPr>
        <p:spPr>
          <a:xfrm>
            <a:off x="7837713" y="6166769"/>
            <a:ext cx="3579223" cy="368300"/>
          </a:xfrm>
          <a:prstGeom prst="rect">
            <a:avLst/>
          </a:prstGeom>
          <a:noFill/>
        </p:spPr>
        <p:txBody>
          <a:bodyPr wrap="square" rtlCol="0">
            <a:spAutoFit/>
          </a:bodyPr>
          <a:lstStyle/>
          <a:p>
            <a:pPr algn="ctr"/>
            <a:r>
              <a:rPr lang="en-US" dirty="0" smtClean="0">
                <a:solidFill>
                  <a:schemeClr val="accent6">
                    <a:lumMod val="75000"/>
                  </a:schemeClr>
                </a:solidFill>
                <a:latin typeface="Arial" panose="020B0604020202020204" pitchFamily="34" charset="0"/>
                <a:cs typeface="Arial" panose="020B0604020202020204" pitchFamily="34" charset="0"/>
              </a:rPr>
              <a:t>Figure 2: HAL Cheetah</a:t>
            </a:r>
            <a:endParaRPr lang="en-US" dirty="0">
              <a:solidFill>
                <a:schemeClr val="accent6">
                  <a:lumMod val="7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654" y="152401"/>
            <a:ext cx="8596668" cy="539931"/>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5448" y="692332"/>
            <a:ext cx="11053112" cy="5212079"/>
          </a:xfrm>
        </p:spPr>
        <p:txBody>
          <a:bodyPr>
            <a:noAutofit/>
          </a:bodyPr>
          <a:lstStyle/>
          <a:p>
            <a:pPr algn="just">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Today there are hundreds of plane flying around the world. Some of the Airports have hundreds of plane landing in a very short span of time. Any mistakes at </a:t>
            </a:r>
            <a:r>
              <a:rPr lang="en-US" sz="2200" dirty="0" smtClean="0">
                <a:solidFill>
                  <a:schemeClr val="tx1"/>
                </a:solidFill>
                <a:latin typeface="Times New Roman" panose="02020603050405020304" pitchFamily="18" charset="0"/>
                <a:cs typeface="Times New Roman" panose="02020603050405020304" pitchFamily="18" charset="0"/>
              </a:rPr>
              <a:t>this </a:t>
            </a:r>
            <a:r>
              <a:rPr lang="en-US" sz="2200" dirty="0">
                <a:solidFill>
                  <a:schemeClr val="tx1"/>
                </a:solidFill>
                <a:latin typeface="Times New Roman" panose="02020603050405020304" pitchFamily="18" charset="0"/>
                <a:cs typeface="Times New Roman" panose="02020603050405020304" pitchFamily="18" charset="0"/>
              </a:rPr>
              <a:t>point of time can mean accident</a:t>
            </a:r>
            <a:r>
              <a:rPr lang="en-US" sz="2200" dirty="0" smtClean="0">
                <a:solidFill>
                  <a:schemeClr val="tx1"/>
                </a:solidFill>
                <a:latin typeface="Times New Roman" panose="02020603050405020304" pitchFamily="18" charset="0"/>
                <a:cs typeface="Times New Roman" panose="02020603050405020304" pitchFamily="18" charset="0"/>
              </a:rPr>
              <a:t>.</a:t>
            </a:r>
            <a:endParaRPr lang="en-US"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200" dirty="0" smtClean="0">
                <a:solidFill>
                  <a:schemeClr val="tx1"/>
                </a:solidFill>
                <a:latin typeface="Times New Roman" panose="02020603050405020304" pitchFamily="18" charset="0"/>
                <a:cs typeface="Times New Roman" panose="02020603050405020304" pitchFamily="18" charset="0"/>
              </a:rPr>
              <a:t> </a:t>
            </a:r>
            <a:endParaRPr lang="en-US" sz="22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smtClean="0">
                <a:solidFill>
                  <a:schemeClr val="tx1"/>
                </a:solidFill>
                <a:latin typeface="Times New Roman" panose="02020603050405020304" pitchFamily="18" charset="0"/>
                <a:cs typeface="Times New Roman" panose="02020603050405020304" pitchFamily="18" charset="0"/>
              </a:rPr>
              <a:t>Sometimes </a:t>
            </a:r>
            <a:r>
              <a:rPr lang="en-US" sz="2200" dirty="0">
                <a:solidFill>
                  <a:schemeClr val="tx1"/>
                </a:solidFill>
                <a:latin typeface="Times New Roman" panose="02020603050405020304" pitchFamily="18" charset="0"/>
                <a:cs typeface="Times New Roman" panose="02020603050405020304" pitchFamily="18" charset="0"/>
              </a:rPr>
              <a:t>weather </a:t>
            </a:r>
            <a:r>
              <a:rPr lang="en-US" sz="2200" dirty="0" smtClean="0">
                <a:solidFill>
                  <a:schemeClr val="tx1"/>
                </a:solidFill>
                <a:latin typeface="Times New Roman" panose="02020603050405020304" pitchFamily="18" charset="0"/>
                <a:cs typeface="Times New Roman" panose="02020603050405020304" pitchFamily="18" charset="0"/>
              </a:rPr>
              <a:t>can </a:t>
            </a:r>
            <a:r>
              <a:rPr lang="en-US" sz="2200" dirty="0">
                <a:solidFill>
                  <a:schemeClr val="tx1"/>
                </a:solidFill>
                <a:latin typeface="Times New Roman" panose="02020603050405020304" pitchFamily="18" charset="0"/>
                <a:cs typeface="Times New Roman" panose="02020603050405020304" pitchFamily="18" charset="0"/>
              </a:rPr>
              <a:t>be foggy or it can rain heavily making the runway slippery which can lead to Pilot’s nervousness and it is possible he can neglect any sign of any parameter being faulty. </a:t>
            </a:r>
            <a:endParaRPr lang="en-US"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2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Here we are logging the Plane’s Parameter online, parameters like Engine Temperature, Fuel Level, Speed, Location (Latitude and Longitude) etc., for this we have used respective sensors interfaced to the Micro-Controller through Multiplexer and ADC and a On Board GPS to sense the exact location of the plane. </a:t>
            </a:r>
            <a:endParaRPr lang="en-US"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2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smtClean="0">
                <a:solidFill>
                  <a:schemeClr val="tx1"/>
                </a:solidFill>
                <a:latin typeface="Times New Roman" panose="02020603050405020304" pitchFamily="18" charset="0"/>
                <a:cs typeface="Times New Roman" panose="02020603050405020304" pitchFamily="18" charset="0"/>
              </a:rPr>
              <a:t>The </a:t>
            </a:r>
            <a:r>
              <a:rPr lang="en-US" sz="2200" dirty="0">
                <a:solidFill>
                  <a:schemeClr val="tx1"/>
                </a:solidFill>
                <a:latin typeface="Times New Roman" panose="02020603050405020304" pitchFamily="18" charset="0"/>
                <a:cs typeface="Times New Roman" panose="02020603050405020304" pitchFamily="18" charset="0"/>
              </a:rPr>
              <a:t>plane sends this information online via ZIGBEE to the Ground unit which keeps a track of hundreds of planes at one time. </a:t>
            </a: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5920" y="257175"/>
            <a:ext cx="10287000" cy="3880485"/>
          </a:xfrm>
        </p:spPr>
        <p:txBody>
          <a:bodyPr>
            <a:normAutofit/>
          </a:bodyPr>
          <a:lstStyle/>
          <a:p>
            <a:pPr algn="just">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FLIGHT RECORDER: </a:t>
            </a:r>
            <a:endParaRPr lang="en-US" sz="20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 flight recorder is an electronic recording device placed in an aircraft for the purpose of facilitating the investigation of aviation accidents and incidents.  </a:t>
            </a:r>
            <a:endParaRPr lang="en-US" sz="20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There are two different flight recorder devices: the flight data recorder (FDR) preserves the recent history of the flight through the recording of dozens of parameters collected several times per </a:t>
            </a:r>
            <a:r>
              <a:rPr lang="en-US" sz="2000" dirty="0" smtClean="0">
                <a:solidFill>
                  <a:schemeClr val="tx1"/>
                </a:solidFill>
                <a:latin typeface="Times New Roman" panose="02020603050405020304" pitchFamily="18" charset="0"/>
                <a:cs typeface="Times New Roman" panose="02020603050405020304" pitchFamily="18" charset="0"/>
              </a:rPr>
              <a:t>second.</a:t>
            </a:r>
            <a:endParaRPr lang="en-US" sz="20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a:t>
            </a:r>
            <a:r>
              <a:rPr lang="en-US" sz="2000" dirty="0" smtClean="0">
                <a:solidFill>
                  <a:schemeClr val="tx1"/>
                </a:solidFill>
                <a:latin typeface="Times New Roman" panose="02020603050405020304" pitchFamily="18" charset="0"/>
                <a:cs typeface="Times New Roman" panose="02020603050405020304" pitchFamily="18" charset="0"/>
              </a:rPr>
              <a:t>he </a:t>
            </a:r>
            <a:r>
              <a:rPr lang="en-US" sz="2000" dirty="0">
                <a:solidFill>
                  <a:schemeClr val="tx1"/>
                </a:solidFill>
                <a:latin typeface="Times New Roman" panose="02020603050405020304" pitchFamily="18" charset="0"/>
                <a:cs typeface="Times New Roman" panose="02020603050405020304" pitchFamily="18" charset="0"/>
              </a:rPr>
              <a:t>cockpit voice recorder (CVR) preserves the recent history of the sounds in the cockpit, including the conversation of the pilots. </a:t>
            </a: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0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IMG_256"/>
          <p:cNvPicPr>
            <a:picLocks noChangeAspect="1"/>
          </p:cNvPicPr>
          <p:nvPr>
            <p:ph sz="half" idx="2"/>
          </p:nvPr>
        </p:nvPicPr>
        <p:blipFill>
          <a:blip r:embed="rId1"/>
          <a:srcRect l="18571" t="42177" r="21160" b="9524"/>
          <a:stretch>
            <a:fillRect/>
          </a:stretch>
        </p:blipFill>
        <p:spPr>
          <a:xfrm>
            <a:off x="3292475" y="3361055"/>
            <a:ext cx="4184015" cy="2339975"/>
          </a:xfrm>
          <a:prstGeom prst="rect">
            <a:avLst/>
          </a:prstGeom>
          <a:noFill/>
          <a:ln w="9525">
            <a:noFill/>
          </a:ln>
        </p:spPr>
      </p:pic>
      <p:sp>
        <p:nvSpPr>
          <p:cNvPr id="5" name="Text Box 4"/>
          <p:cNvSpPr txBox="1"/>
          <p:nvPr/>
        </p:nvSpPr>
        <p:spPr>
          <a:xfrm>
            <a:off x="2805430" y="5701030"/>
            <a:ext cx="6905625" cy="368300"/>
          </a:xfrm>
          <a:prstGeom prst="rect">
            <a:avLst/>
          </a:prstGeom>
          <a:noFill/>
        </p:spPr>
        <p:txBody>
          <a:bodyPr wrap="square" rtlCol="0" anchor="t">
            <a:spAutoFit/>
          </a:bodyPr>
          <a:p>
            <a:r>
              <a:rPr lang="en-US">
                <a:solidFill>
                  <a:schemeClr val="accent6">
                    <a:lumMod val="75000"/>
                  </a:schemeClr>
                </a:solidFill>
                <a:latin typeface="Times New Roman" panose="02020603050405020304" pitchFamily="18" charset="0"/>
                <a:cs typeface="Times New Roman" panose="02020603050405020304" pitchFamily="18" charset="0"/>
              </a:rPr>
              <a:t>Figure 3: Typical location of Flight Data Recorder</a:t>
            </a:r>
            <a:endParaRPr lang="en-US">
              <a:solidFill>
                <a:schemeClr val="accent6">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167640" y="763905"/>
            <a:ext cx="11131550" cy="4967605"/>
          </a:xfrm>
        </p:spPr>
        <p:txBody>
          <a:bodyPr/>
          <a:p>
            <a:pPr algn="just">
              <a:buFont typeface="Wingdings" panose="05000000000000000000" pitchFamily="2" charset="2"/>
              <a:buChar char="Ø"/>
            </a:pPr>
            <a:r>
              <a:rPr lang="en-US" sz="2400" b="1" dirty="0" smtClean="0">
                <a:solidFill>
                  <a:schemeClr val="tx1"/>
                </a:solidFill>
                <a:latin typeface="Times New Roman" panose="02020603050405020304" pitchFamily="18" charset="0"/>
                <a:cs typeface="Times New Roman" panose="02020603050405020304" pitchFamily="18" charset="0"/>
                <a:sym typeface="+mn-ea"/>
              </a:rPr>
              <a:t>RADAR:</a:t>
            </a:r>
            <a:endParaRPr lang="en-US" sz="2400" b="1"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sym typeface="+mn-ea"/>
              </a:rPr>
              <a:t>Radar is an object detection system which uses radio waves to determine the range, altitude, direction, or speed of objects. </a:t>
            </a:r>
            <a:endParaRPr lang="en-US" sz="24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sym typeface="+mn-ea"/>
              </a:rPr>
              <a:t>Some </a:t>
            </a:r>
            <a:r>
              <a:rPr lang="en-US" sz="2400" dirty="0">
                <a:solidFill>
                  <a:schemeClr val="tx1"/>
                </a:solidFill>
                <a:latin typeface="Times New Roman" panose="02020603050405020304" pitchFamily="18" charset="0"/>
                <a:cs typeface="Times New Roman" panose="02020603050405020304" pitchFamily="18" charset="0"/>
                <a:sym typeface="+mn-ea"/>
              </a:rPr>
              <a:t>radar systems are used for </a:t>
            </a:r>
            <a:r>
              <a:rPr lang="en-US" sz="2400" dirty="0" smtClean="0">
                <a:solidFill>
                  <a:schemeClr val="tx1"/>
                </a:solidFill>
                <a:latin typeface="Times New Roman" panose="02020603050405020304" pitchFamily="18" charset="0"/>
                <a:cs typeface="Times New Roman" panose="02020603050405020304" pitchFamily="18" charset="0"/>
                <a:sym typeface="+mn-ea"/>
              </a:rPr>
              <a:t>air-traffic </a:t>
            </a:r>
            <a:r>
              <a:rPr lang="en-US" sz="2400" dirty="0">
                <a:solidFill>
                  <a:schemeClr val="tx1"/>
                </a:solidFill>
                <a:latin typeface="Times New Roman" panose="02020603050405020304" pitchFamily="18" charset="0"/>
                <a:cs typeface="Times New Roman" panose="02020603050405020304" pitchFamily="18" charset="0"/>
                <a:sym typeface="+mn-ea"/>
              </a:rPr>
              <a:t>control at airports and others are used for long range surveillance and early warning systems. </a:t>
            </a:r>
            <a:endParaRPr lang="en-US" sz="2400" dirty="0" smtClean="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solidFill>
                  <a:schemeClr val="tx1"/>
                </a:solidFill>
                <a:latin typeface="Times New Roman" panose="02020603050405020304" pitchFamily="18" charset="0"/>
                <a:cs typeface="Times New Roman" panose="02020603050405020304" pitchFamily="18" charset="0"/>
                <a:sym typeface="+mn-ea"/>
              </a:rPr>
              <a:t>A </a:t>
            </a:r>
            <a:r>
              <a:rPr lang="en-US" sz="2400" dirty="0">
                <a:solidFill>
                  <a:schemeClr val="tx1"/>
                </a:solidFill>
                <a:latin typeface="Times New Roman" panose="02020603050405020304" pitchFamily="18" charset="0"/>
                <a:cs typeface="Times New Roman" panose="02020603050405020304" pitchFamily="18" charset="0"/>
                <a:sym typeface="+mn-ea"/>
              </a:rPr>
              <a:t>radar system is the heart of a missile guidance </a:t>
            </a:r>
            <a:r>
              <a:rPr lang="en-US" sz="2400" dirty="0" smtClean="0">
                <a:solidFill>
                  <a:schemeClr val="tx1"/>
                </a:solidFill>
                <a:latin typeface="Times New Roman" panose="02020603050405020304" pitchFamily="18" charset="0"/>
                <a:cs typeface="Times New Roman" panose="02020603050405020304" pitchFamily="18" charset="0"/>
                <a:sym typeface="+mn-ea"/>
              </a:rPr>
              <a:t>system</a:t>
            </a:r>
            <a:r>
              <a:rPr lang="en-US" sz="2400" dirty="0">
                <a:solidFill>
                  <a:schemeClr val="tx1"/>
                </a:solidFill>
                <a:latin typeface="Times New Roman" panose="02020603050405020304" pitchFamily="18" charset="0"/>
                <a:cs typeface="Times New Roman" panose="02020603050405020304" pitchFamily="18" charset="0"/>
                <a:sym typeface="+mn-ea"/>
              </a:rPr>
              <a:t>.</a:t>
            </a:r>
            <a:endParaRPr lang="en-US" sz="2400" dirty="0">
              <a:solidFill>
                <a:schemeClr val="tx1"/>
              </a:solidFill>
              <a:latin typeface="Times New Roman" panose="02020603050405020304" pitchFamily="18" charset="0"/>
              <a:cs typeface="Times New Roman" panose="02020603050405020304" pitchFamily="18" charset="0"/>
              <a:sym typeface="+mn-ea"/>
            </a:endParaRPr>
          </a:p>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sym typeface="+mn-ea"/>
              </a:rPr>
              <a:t>Small portable radar systems that can be maintained and operated by one person are available as well as systems that occupy several large rooms.</a:t>
            </a:r>
            <a:endParaRPr lang="en-US" sz="2400" dirty="0">
              <a:solidFill>
                <a:schemeClr val="tx1"/>
              </a:solidFill>
              <a:latin typeface="Times New Roman" panose="02020603050405020304" pitchFamily="18" charset="0"/>
              <a:cs typeface="Times New Roman" panose="02020603050405020304" pitchFamily="18" charset="0"/>
              <a:sym typeface="+mn-ea"/>
            </a:endParaRPr>
          </a:p>
          <a:p>
            <a:pPr algn="jus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sym typeface="+mn-ea"/>
              </a:rPr>
              <a:t>High tech radar systems are associated with digital signal processing and are capable of extracting useful information from very high noise levels.</a:t>
            </a:r>
            <a:endParaRPr lang="en-US" sz="2400" dirty="0">
              <a:solidFill>
                <a:schemeClr val="tx1"/>
              </a:solidFill>
              <a:latin typeface="Times New Roman" panose="02020603050405020304" pitchFamily="18" charset="0"/>
              <a:cs typeface="Times New Roman" panose="02020603050405020304" pitchFamily="18" charset="0"/>
              <a:sym typeface="+mn-ea"/>
            </a:endParaRPr>
          </a:p>
          <a:p>
            <a:pPr algn="just">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endParaRPr lang="en-US" sz="240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39" y="209006"/>
            <a:ext cx="8237718" cy="927463"/>
          </a:xfrm>
        </p:spPr>
        <p:txBody>
          <a:bodyPr>
            <a:normAutofit/>
          </a:bodyPr>
          <a:lstStyle/>
          <a:p>
            <a:pPr algn="ctr"/>
            <a:r>
              <a:rPr lang="en-US" b="1" dirty="0" smtClean="0">
                <a:latin typeface="Times New Roman" panose="02020603050405020304" pitchFamily="18" charset="0"/>
                <a:cs typeface="Times New Roman" panose="02020603050405020304" pitchFamily="18" charset="0"/>
              </a:rPr>
              <a:t>OBJECTIVES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3326" y="927463"/>
            <a:ext cx="9013371" cy="5290457"/>
          </a:xfrm>
        </p:spPr>
        <p:txBody>
          <a:bodyPr>
            <a:normAutofit/>
          </a:bodyPr>
          <a:lstStyle/>
          <a:p>
            <a:pPr>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To achieve a high level of reliability and availability in production system.</a:t>
            </a:r>
            <a:endParaRPr lang="en-US" sz="2200" dirty="0" smtClean="0">
              <a:latin typeface="Times New Roman" panose="02020603050405020304" pitchFamily="18" charset="0"/>
              <a:cs typeface="Times New Roman" panose="02020603050405020304" pitchFamily="18" charset="0"/>
            </a:endParaRPr>
          </a:p>
          <a:p>
            <a:pPr marL="0" indent="0">
              <a:buNone/>
            </a:pPr>
            <a:endParaRPr lang="en-US" sz="2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To </a:t>
            </a:r>
            <a:r>
              <a:rPr lang="en-US" sz="2200" dirty="0">
                <a:latin typeface="Times New Roman" panose="02020603050405020304" pitchFamily="18" charset="0"/>
                <a:cs typeface="Times New Roman" panose="02020603050405020304" pitchFamily="18" charset="0"/>
              </a:rPr>
              <a:t>record specific aircraft performance parameters.    </a:t>
            </a:r>
            <a:endParaRPr lang="en-US" sz="2200" dirty="0" smtClean="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To </a:t>
            </a:r>
            <a:r>
              <a:rPr lang="en-US" sz="2200" dirty="0">
                <a:latin typeface="Times New Roman" panose="02020603050405020304" pitchFamily="18" charset="0"/>
                <a:cs typeface="Times New Roman" panose="02020603050405020304" pitchFamily="18" charset="0"/>
              </a:rPr>
              <a:t>alert the pilot about the fuel level and gas leakage level. </a:t>
            </a:r>
            <a:endParaRPr lang="en-US" sz="2200" dirty="0" smtClean="0">
              <a:latin typeface="Times New Roman" panose="02020603050405020304" pitchFamily="18" charset="0"/>
              <a:cs typeface="Times New Roman" panose="02020603050405020304" pitchFamily="18" charset="0"/>
            </a:endParaRPr>
          </a:p>
          <a:p>
            <a:pPr marL="0" indent="0">
              <a:buNone/>
            </a:pPr>
            <a:r>
              <a:rPr lang="en-US" sz="2200" dirty="0" smtClean="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To </a:t>
            </a:r>
            <a:r>
              <a:rPr lang="en-US" sz="2200" dirty="0">
                <a:latin typeface="Times New Roman" panose="02020603050405020304" pitchFamily="18" charset="0"/>
                <a:cs typeface="Times New Roman" panose="02020603050405020304" pitchFamily="18" charset="0"/>
              </a:rPr>
              <a:t>measure the temperature within the cabin.  </a:t>
            </a:r>
            <a:endParaRPr lang="en-US" sz="2200" dirty="0" smtClean="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To measure temperature, altitude and pressure using radar.</a:t>
            </a:r>
            <a:endParaRPr lang="en-US" sz="2200" dirty="0" smtClean="0">
              <a:latin typeface="Times New Roman" panose="02020603050405020304" pitchFamily="18" charset="0"/>
              <a:cs typeface="Times New Roman" panose="02020603050405020304" pitchFamily="18" charset="0"/>
            </a:endParaRPr>
          </a:p>
          <a:p>
            <a:pPr marL="0" indent="0">
              <a:buNone/>
            </a:pPr>
            <a:r>
              <a:rPr lang="en-US" sz="2200" dirty="0" smtClean="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smtClean="0">
                <a:latin typeface="Times New Roman" panose="02020603050405020304" pitchFamily="18" charset="0"/>
                <a:cs typeface="Times New Roman" panose="02020603050405020304" pitchFamily="18" charset="0"/>
              </a:rPr>
              <a:t>To </a:t>
            </a:r>
            <a:r>
              <a:rPr lang="en-US" sz="2200" dirty="0">
                <a:latin typeface="Times New Roman" panose="02020603050405020304" pitchFamily="18" charset="0"/>
                <a:cs typeface="Times New Roman" panose="02020603050405020304" pitchFamily="18" charset="0"/>
              </a:rPr>
              <a:t>detect the presence of any object within the specified range using radar. </a:t>
            </a:r>
            <a:endParaRPr lang="en-US" sz="2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10841</Words>
  <Application>WPS Presentation</Application>
  <PresentationFormat>Widescreen</PresentationFormat>
  <Paragraphs>234</Paragraphs>
  <Slides>27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SimSun</vt:lpstr>
      <vt:lpstr>Wingdings</vt:lpstr>
      <vt:lpstr>Wingdings 3</vt:lpstr>
      <vt:lpstr>Arial</vt:lpstr>
      <vt:lpstr>Times New Roman</vt:lpstr>
      <vt:lpstr>Trebuchet MS</vt:lpstr>
      <vt:lpstr>Microsoft YaHei</vt:lpstr>
      <vt:lpstr>Arial Unicode MS</vt:lpstr>
      <vt:lpstr>Calibri</vt:lpstr>
      <vt:lpstr>Algerian</vt:lpstr>
      <vt:lpstr>Facet</vt:lpstr>
      <vt:lpstr>Visveswaraya Technological University SRI VENKATESHWARA COLLEGE OF ENGINEERING NH7,  Vidyanagar,  Kempegowda International Airport Road, Bengaluru -562157 DEPARTMENT OF ELECTRONICS &amp; COMMUNICATION ENGINEERING     (Accredited By NBA)</vt:lpstr>
      <vt:lpstr>TABLE OF CONTENTS</vt:lpstr>
      <vt:lpstr>PowerPoint 演示文稿</vt:lpstr>
      <vt:lpstr>COMPANY PROFILE</vt:lpstr>
      <vt:lpstr>ABOUT COMPANY</vt:lpstr>
      <vt:lpstr>INTRODUCTION</vt:lpstr>
      <vt:lpstr>PowerPoint 演示文稿</vt:lpstr>
      <vt:lpstr>PowerPoint 演示文稿</vt:lpstr>
      <vt:lpstr>OBJECTIVES</vt:lpstr>
      <vt:lpstr>                  WORK CARRIED OUT</vt:lpstr>
      <vt:lpstr>BLOCK DIAGRAM</vt:lpstr>
      <vt:lpstr>METHODOLOGY</vt:lpstr>
      <vt:lpstr>Obstacle Detection Using Radar</vt:lpstr>
      <vt:lpstr>Continued…</vt:lpstr>
      <vt:lpstr>Continued…</vt:lpstr>
      <vt:lpstr>FLOW CHART</vt:lpstr>
      <vt:lpstr>PowerPoint 演示文稿</vt:lpstr>
      <vt:lpstr>OUTPUT</vt:lpstr>
      <vt:lpstr>PowerPoint 演示文稿</vt:lpstr>
      <vt:lpstr>Continued…</vt:lpstr>
      <vt:lpstr>PowerPoint 演示文稿</vt:lpstr>
      <vt:lpstr>PowerPoint 演示文稿</vt:lpstr>
      <vt:lpstr>COMMAND WINDOW </vt:lpstr>
      <vt:lpstr>FUTURE SCOPE</vt:lpstr>
      <vt:lpstr>CONCLUSION</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SRI VENKATESHWARA COLLEGE OF ENGINEERING NH7, Vidyanagar, Kempegowda International Airport Road, Bengaluru -562157 DEPARTMENT OF ELECTRONICS &amp; COMMUNICATION ENGINEERING     (Accredited By NBA)</dc:title>
  <dc:creator>w10</dc:creator>
  <cp:lastModifiedBy>w10</cp:lastModifiedBy>
  <cp:revision>242</cp:revision>
  <dcterms:created xsi:type="dcterms:W3CDTF">2019-11-24T19:00:00Z</dcterms:created>
  <dcterms:modified xsi:type="dcterms:W3CDTF">2020-08-20T09:08:17Z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